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tags/tag15.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2"/>
  </p:notesMasterIdLst>
  <p:sldIdLst>
    <p:sldId id="257" r:id="rId2"/>
    <p:sldId id="258" r:id="rId3"/>
    <p:sldId id="260" r:id="rId4"/>
    <p:sldId id="261" r:id="rId5"/>
    <p:sldId id="307" r:id="rId6"/>
    <p:sldId id="312" r:id="rId7"/>
    <p:sldId id="308" r:id="rId8"/>
    <p:sldId id="309" r:id="rId9"/>
    <p:sldId id="311" r:id="rId10"/>
    <p:sldId id="315" r:id="rId11"/>
    <p:sldId id="310" r:id="rId12"/>
    <p:sldId id="269" r:id="rId13"/>
    <p:sldId id="270" r:id="rId14"/>
    <p:sldId id="317" r:id="rId15"/>
    <p:sldId id="318" r:id="rId16"/>
    <p:sldId id="319" r:id="rId17"/>
    <p:sldId id="353" r:id="rId18"/>
    <p:sldId id="320" r:id="rId19"/>
    <p:sldId id="329" r:id="rId20"/>
    <p:sldId id="330" r:id="rId21"/>
    <p:sldId id="272" r:id="rId22"/>
    <p:sldId id="273" r:id="rId23"/>
    <p:sldId id="322" r:id="rId24"/>
    <p:sldId id="331" r:id="rId25"/>
    <p:sldId id="360" r:id="rId26"/>
    <p:sldId id="338" r:id="rId27"/>
    <p:sldId id="332" r:id="rId28"/>
    <p:sldId id="333" r:id="rId29"/>
    <p:sldId id="358" r:id="rId30"/>
    <p:sldId id="359" r:id="rId31"/>
    <p:sldId id="336" r:id="rId32"/>
    <p:sldId id="344" r:id="rId33"/>
    <p:sldId id="323" r:id="rId34"/>
    <p:sldId id="341" r:id="rId35"/>
    <p:sldId id="354" r:id="rId36"/>
    <p:sldId id="350" r:id="rId37"/>
    <p:sldId id="324" r:id="rId38"/>
    <p:sldId id="349" r:id="rId39"/>
    <p:sldId id="355" r:id="rId40"/>
    <p:sldId id="326" r:id="rId41"/>
    <p:sldId id="352" r:id="rId42"/>
    <p:sldId id="351" r:id="rId43"/>
    <p:sldId id="339" r:id="rId44"/>
    <p:sldId id="271" r:id="rId45"/>
    <p:sldId id="356" r:id="rId46"/>
    <p:sldId id="346" r:id="rId47"/>
    <p:sldId id="347" r:id="rId48"/>
    <p:sldId id="348" r:id="rId49"/>
    <p:sldId id="281" r:id="rId50"/>
    <p:sldId id="277" r:id="rId5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372" y="-6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115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1157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5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5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115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1314E90-2DDD-40C6-97FA-6D142718E408}"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314E90-2DDD-40C6-97FA-6D142718E408}" type="slidenum">
              <a:rPr lang="ru-RU" smtClean="0"/>
              <a:pPr/>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Висцеро-соматические (изменение соматических функций при раздражении интерорецепторов : </a:t>
            </a:r>
            <a:r>
              <a:rPr lang="ru-RU" dirty="0" err="1" smtClean="0"/>
              <a:t>механо</a:t>
            </a:r>
            <a:r>
              <a:rPr lang="ru-RU" dirty="0" smtClean="0"/>
              <a:t>, хемо </a:t>
            </a:r>
            <a:r>
              <a:rPr lang="ru-RU" dirty="0" err="1" smtClean="0"/>
              <a:t>рец</a:t>
            </a:r>
            <a:r>
              <a:rPr lang="ru-RU" dirty="0" smtClean="0"/>
              <a:t> СКЗ – торможение общей двигательной активности)</a:t>
            </a:r>
          </a:p>
          <a:p>
            <a:r>
              <a:rPr lang="ru-RU" dirty="0" smtClean="0"/>
              <a:t>Висцеро-висцеральные – рецептивные поля находятся в одном органе, а активируются другие, смежные органы (моторика желудка изменяется при </a:t>
            </a:r>
            <a:r>
              <a:rPr lang="ru-RU" dirty="0" err="1" smtClean="0"/>
              <a:t>наполнениии</a:t>
            </a:r>
            <a:r>
              <a:rPr lang="ru-RU" baseline="0" dirty="0" smtClean="0"/>
              <a:t> тонкой кишки</a:t>
            </a:r>
            <a:r>
              <a:rPr lang="ru-RU" dirty="0" smtClean="0"/>
              <a:t>)</a:t>
            </a:r>
          </a:p>
          <a:p>
            <a:r>
              <a:rPr lang="ru-RU" dirty="0" err="1" smtClean="0"/>
              <a:t>Сомато-висцеральные</a:t>
            </a:r>
            <a:r>
              <a:rPr lang="ru-RU" dirty="0" smtClean="0"/>
              <a:t> изменение деятельности внутренних органов при раздражении соматических </a:t>
            </a:r>
            <a:r>
              <a:rPr lang="ru-RU" dirty="0" err="1" smtClean="0"/>
              <a:t>рецеторов</a:t>
            </a:r>
            <a:endParaRPr lang="ru-RU" dirty="0" smtClean="0"/>
          </a:p>
          <a:p>
            <a:endParaRPr lang="ru-RU" dirty="0"/>
          </a:p>
        </p:txBody>
      </p:sp>
      <p:sp>
        <p:nvSpPr>
          <p:cNvPr id="4" name="Номер слайда 3"/>
          <p:cNvSpPr>
            <a:spLocks noGrp="1"/>
          </p:cNvSpPr>
          <p:nvPr>
            <p:ph type="sldNum" sz="quarter" idx="10"/>
          </p:nvPr>
        </p:nvSpPr>
        <p:spPr/>
        <p:txBody>
          <a:bodyPr/>
          <a:lstStyle/>
          <a:p>
            <a:fld id="{F1314E90-2DDD-40C6-97FA-6D142718E408}" type="slidenum">
              <a:rPr lang="ru-RU" smtClean="0"/>
              <a:pPr/>
              <a:t>15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A419FAF-70DF-4F7C-95F0-EAF3FBA13E31}" type="slidenum">
              <a:rPr lang="ru-RU"/>
              <a:pPr/>
              <a:t>21</a:t>
            </a:fld>
            <a:endParaRPr lang="ru-RU"/>
          </a:p>
        </p:txBody>
      </p:sp>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8FA3298-A143-4147-ABAF-9AD83AC4D1C3}" type="slidenum">
              <a:rPr lang="ru-RU" sz="1200">
                <a:cs typeface="Arial" charset="0"/>
              </a:rPr>
              <a:pPr algn="r"/>
              <a:t>21</a:t>
            </a:fld>
            <a:endParaRPr lang="ru-RU" sz="1200">
              <a:cs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p:txBody>
          <a:bodyPr/>
          <a:lstStyle/>
          <a:p>
            <a:r>
              <a:rPr lang="ru-RU"/>
              <a:t>перенести</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C261D-B4BE-452E-8CF0-6765A3337E91}" type="slidenum">
              <a:rPr lang="ru-RU"/>
              <a:pPr/>
              <a:t>22</a:t>
            </a:fld>
            <a:endParaRPr lang="ru-RU"/>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ru-RU"/>
              <a:t>перенести</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895650F-64DD-4513-87DF-DE407A8087ED}" type="slidenum">
              <a:rPr lang="ru-RU"/>
              <a:pPr/>
              <a:t>44</a:t>
            </a:fld>
            <a:endParaRPr lang="ru-RU"/>
          </a:p>
        </p:txBody>
      </p:sp>
      <p:sp>
        <p:nvSpPr>
          <p:cNvPr id="116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64E99F5-A9CB-4ABA-91AD-B23F15098E21}" type="slidenum">
              <a:rPr lang="ru-RU" sz="1200">
                <a:cs typeface="Arial" charset="0"/>
              </a:rPr>
              <a:pPr algn="r"/>
              <a:t>44</a:t>
            </a:fld>
            <a:endParaRPr lang="ru-RU" sz="1200">
              <a:cs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9FC5F0-7C61-4CC7-8E77-5B7C74B9B66E}" type="slidenum">
              <a:rPr lang="ru-RU"/>
              <a:pPr/>
              <a:t>48</a:t>
            </a:fld>
            <a:endParaRPr lang="ru-RU"/>
          </a:p>
        </p:txBody>
      </p:sp>
      <p:sp>
        <p:nvSpPr>
          <p:cNvPr id="1382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DECF3A4-C95E-417D-8DAF-E2692BDBAF45}" type="slidenum">
              <a:rPr lang="ru-RU" sz="1200">
                <a:cs typeface="Arial" charset="0"/>
              </a:rPr>
              <a:pPr algn="r"/>
              <a:t>48</a:t>
            </a:fld>
            <a:endParaRPr lang="ru-RU" sz="1200">
              <a:cs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0"/>
            <a:ext cx="9144000" cy="6856413"/>
            <a:chOff x="0" y="0"/>
            <a:chExt cx="5760" cy="4319"/>
          </a:xfrm>
        </p:grpSpPr>
        <p:sp>
          <p:nvSpPr>
            <p:cNvPr id="6451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ru-RU"/>
            </a:p>
          </p:txBody>
        </p:sp>
        <p:sp>
          <p:nvSpPr>
            <p:cNvPr id="6451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a:p>
          </p:txBody>
        </p:sp>
        <p:sp>
          <p:nvSpPr>
            <p:cNvPr id="6451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ru-RU"/>
            </a:p>
          </p:txBody>
        </p:sp>
        <p:sp>
          <p:nvSpPr>
            <p:cNvPr id="6451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6451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ru-RU"/>
            </a:p>
          </p:txBody>
        </p:sp>
        <p:sp>
          <p:nvSpPr>
            <p:cNvPr id="6452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ru-RU"/>
            </a:p>
          </p:txBody>
        </p:sp>
        <p:sp>
          <p:nvSpPr>
            <p:cNvPr id="6452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ru-RU"/>
            </a:p>
          </p:txBody>
        </p:sp>
        <p:sp>
          <p:nvSpPr>
            <p:cNvPr id="6452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a:p>
          </p:txBody>
        </p:sp>
        <p:sp>
          <p:nvSpPr>
            <p:cNvPr id="6452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ru-RU"/>
            </a:p>
          </p:txBody>
        </p:sp>
        <p:sp>
          <p:nvSpPr>
            <p:cNvPr id="6452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ru-RU"/>
            </a:p>
          </p:txBody>
        </p:sp>
        <p:sp>
          <p:nvSpPr>
            <p:cNvPr id="6452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ru-RU"/>
            </a:p>
          </p:txBody>
        </p:sp>
        <p:sp>
          <p:nvSpPr>
            <p:cNvPr id="6452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ru-RU"/>
            </a:p>
          </p:txBody>
        </p:sp>
        <p:sp>
          <p:nvSpPr>
            <p:cNvPr id="6452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6452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ru-RU"/>
            </a:p>
          </p:txBody>
        </p:sp>
        <p:sp>
          <p:nvSpPr>
            <p:cNvPr id="6452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ru-RU"/>
            </a:p>
          </p:txBody>
        </p:sp>
        <p:sp>
          <p:nvSpPr>
            <p:cNvPr id="6453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ru-RU"/>
            </a:p>
          </p:txBody>
        </p:sp>
        <p:sp>
          <p:nvSpPr>
            <p:cNvPr id="6453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ru-RU"/>
            </a:p>
          </p:txBody>
        </p:sp>
        <p:sp>
          <p:nvSpPr>
            <p:cNvPr id="6453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ru-RU"/>
            </a:p>
          </p:txBody>
        </p:sp>
        <p:sp>
          <p:nvSpPr>
            <p:cNvPr id="6453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ru-RU"/>
            </a:p>
          </p:txBody>
        </p:sp>
        <p:sp>
          <p:nvSpPr>
            <p:cNvPr id="6453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ru-RU"/>
            </a:p>
          </p:txBody>
        </p:sp>
        <p:sp>
          <p:nvSpPr>
            <p:cNvPr id="6453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a:p>
          </p:txBody>
        </p:sp>
        <p:sp>
          <p:nvSpPr>
            <p:cNvPr id="6453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ru-RU"/>
            </a:p>
          </p:txBody>
        </p:sp>
        <p:sp>
          <p:nvSpPr>
            <p:cNvPr id="6453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ru-RU"/>
            </a:p>
          </p:txBody>
        </p:sp>
        <p:sp>
          <p:nvSpPr>
            <p:cNvPr id="6453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ru-RU"/>
            </a:p>
          </p:txBody>
        </p:sp>
        <p:sp>
          <p:nvSpPr>
            <p:cNvPr id="6453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6454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ru-RU"/>
            </a:p>
          </p:txBody>
        </p:sp>
        <p:sp>
          <p:nvSpPr>
            <p:cNvPr id="6454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ru-RU"/>
            </a:p>
          </p:txBody>
        </p:sp>
        <p:sp>
          <p:nvSpPr>
            <p:cNvPr id="6454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ru-RU"/>
            </a:p>
          </p:txBody>
        </p:sp>
        <p:sp>
          <p:nvSpPr>
            <p:cNvPr id="6454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a:p>
          </p:txBody>
        </p:sp>
        <p:sp>
          <p:nvSpPr>
            <p:cNvPr id="6454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6454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ru-RU"/>
            </a:p>
          </p:txBody>
        </p:sp>
        <p:sp>
          <p:nvSpPr>
            <p:cNvPr id="6454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6454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6454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ru-RU"/>
            </a:p>
          </p:txBody>
        </p:sp>
        <p:sp>
          <p:nvSpPr>
            <p:cNvPr id="6454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ru-RU"/>
            </a:p>
          </p:txBody>
        </p:sp>
        <p:sp>
          <p:nvSpPr>
            <p:cNvPr id="6455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ru-RU"/>
            </a:p>
          </p:txBody>
        </p:sp>
        <p:grpSp>
          <p:nvGrpSpPr>
            <p:cNvPr id="64551" name="Group 39"/>
            <p:cNvGrpSpPr>
              <a:grpSpLocks/>
            </p:cNvGrpSpPr>
            <p:nvPr userDrawn="1"/>
          </p:nvGrpSpPr>
          <p:grpSpPr bwMode="auto">
            <a:xfrm>
              <a:off x="0" y="1632"/>
              <a:ext cx="5758" cy="1858"/>
              <a:chOff x="0" y="1632"/>
              <a:chExt cx="5758" cy="1858"/>
            </a:xfrm>
          </p:grpSpPr>
          <p:sp>
            <p:nvSpPr>
              <p:cNvPr id="6455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a:p>
            </p:txBody>
          </p:sp>
          <p:sp>
            <p:nvSpPr>
              <p:cNvPr id="6455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ru-RU"/>
              </a:p>
            </p:txBody>
          </p:sp>
        </p:grpSp>
      </p:grpSp>
      <p:sp>
        <p:nvSpPr>
          <p:cNvPr id="64554" name="Rectangle 42"/>
          <p:cNvSpPr>
            <a:spLocks noGrp="1" noChangeArrowheads="1"/>
          </p:cNvSpPr>
          <p:nvPr>
            <p:ph type="ctrTitle" sz="quarter"/>
          </p:nvPr>
        </p:nvSpPr>
        <p:spPr>
          <a:xfrm>
            <a:off x="457200" y="1600200"/>
            <a:ext cx="8229600" cy="1828800"/>
          </a:xfrm>
        </p:spPr>
        <p:txBody>
          <a:bodyPr/>
          <a:lstStyle>
            <a:lvl1pPr>
              <a:defRPr sz="4800"/>
            </a:lvl1pPr>
          </a:lstStyle>
          <a:p>
            <a:r>
              <a:rPr lang="ru-RU"/>
              <a:t>Образец заголовка</a:t>
            </a:r>
          </a:p>
        </p:txBody>
      </p:sp>
      <p:sp>
        <p:nvSpPr>
          <p:cNvPr id="6455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ru-RU"/>
              <a:t>Образец подзаголовка</a:t>
            </a:r>
          </a:p>
        </p:txBody>
      </p:sp>
      <p:sp>
        <p:nvSpPr>
          <p:cNvPr id="64556" name="Rectangle 44"/>
          <p:cNvSpPr>
            <a:spLocks noGrp="1" noChangeArrowheads="1"/>
          </p:cNvSpPr>
          <p:nvPr>
            <p:ph type="dt" sz="quarter" idx="2"/>
          </p:nvPr>
        </p:nvSpPr>
        <p:spPr/>
        <p:txBody>
          <a:bodyPr/>
          <a:lstStyle>
            <a:lvl1pPr>
              <a:defRPr/>
            </a:lvl1pPr>
          </a:lstStyle>
          <a:p>
            <a:endParaRPr lang="ru-RU"/>
          </a:p>
        </p:txBody>
      </p:sp>
      <p:sp>
        <p:nvSpPr>
          <p:cNvPr id="64557" name="Rectangle 45"/>
          <p:cNvSpPr>
            <a:spLocks noGrp="1" noChangeArrowheads="1"/>
          </p:cNvSpPr>
          <p:nvPr>
            <p:ph type="ftr" sz="quarter" idx="3"/>
          </p:nvPr>
        </p:nvSpPr>
        <p:spPr/>
        <p:txBody>
          <a:bodyPr/>
          <a:lstStyle>
            <a:lvl1pPr>
              <a:defRPr/>
            </a:lvl1pPr>
          </a:lstStyle>
          <a:p>
            <a:endParaRPr lang="ru-RU"/>
          </a:p>
        </p:txBody>
      </p:sp>
      <p:sp>
        <p:nvSpPr>
          <p:cNvPr id="64558" name="Rectangle 46"/>
          <p:cNvSpPr>
            <a:spLocks noGrp="1" noChangeArrowheads="1"/>
          </p:cNvSpPr>
          <p:nvPr>
            <p:ph type="sldNum" sz="quarter" idx="4"/>
          </p:nvPr>
        </p:nvSpPr>
        <p:spPr/>
        <p:txBody>
          <a:bodyPr/>
          <a:lstStyle>
            <a:lvl1pPr>
              <a:defRPr/>
            </a:lvl1pPr>
          </a:lstStyle>
          <a:p>
            <a:fld id="{0AAB9CB4-0F35-4772-A800-51115EACCC1A}"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0C22A65-416D-4CB9-AA0A-515F0DBFDD24}"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02A4F14-15A4-49DF-BE9B-CB986DAF83F4}"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endParaRPr lang="ru-RU"/>
          </a:p>
        </p:txBody>
      </p:sp>
      <p:sp>
        <p:nvSpPr>
          <p:cNvPr id="4" name="Дата 3"/>
          <p:cNvSpPr>
            <a:spLocks noGrp="1"/>
          </p:cNvSpPr>
          <p:nvPr>
            <p:ph type="dt" sz="half" idx="10"/>
          </p:nvPr>
        </p:nvSpPr>
        <p:spPr>
          <a:xfrm>
            <a:off x="457200" y="6243638"/>
            <a:ext cx="2133600" cy="457200"/>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3638"/>
            <a:ext cx="2133600" cy="457200"/>
          </a:xfrm>
        </p:spPr>
        <p:txBody>
          <a:bodyPr/>
          <a:lstStyle>
            <a:lvl1pPr>
              <a:defRPr/>
            </a:lvl1pPr>
          </a:lstStyle>
          <a:p>
            <a:fld id="{FD765981-6946-4CF8-ADD3-0521D8C7C950}"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ADD309F5-E5AF-48AD-BCF2-ED217787791E}"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DA21774-1358-4CF1-8202-C39C9F45E57C}"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2351782-CC8D-4A7A-BA3F-C8868016E724}"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5ABA884-0AF8-44A8-B69A-DB565DE74305}"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53D3E20B-5263-4E6C-A36F-B08BD6DF206F}"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38E11872-E8D0-4107-8C59-9DACCC4C4A0E}"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B2F742ED-8A0F-44EF-B586-2F0EB9695D97}"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CFC64A4-2203-4F21-A058-622F80E1EC27}"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0DAE195-7E64-4AD5-987B-6B83D12E107D}"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0" y="0"/>
            <a:ext cx="9144000" cy="6856413"/>
            <a:chOff x="0" y="0"/>
            <a:chExt cx="5760" cy="4319"/>
          </a:xfrm>
        </p:grpSpPr>
        <p:sp>
          <p:nvSpPr>
            <p:cNvPr id="6349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ru-RU"/>
            </a:p>
          </p:txBody>
        </p:sp>
        <p:sp>
          <p:nvSpPr>
            <p:cNvPr id="6349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a:p>
          </p:txBody>
        </p:sp>
        <p:sp>
          <p:nvSpPr>
            <p:cNvPr id="6349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ru-RU"/>
            </a:p>
          </p:txBody>
        </p:sp>
        <p:sp>
          <p:nvSpPr>
            <p:cNvPr id="6349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6349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ru-RU"/>
            </a:p>
          </p:txBody>
        </p:sp>
        <p:sp>
          <p:nvSpPr>
            <p:cNvPr id="6349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ru-RU"/>
            </a:p>
          </p:txBody>
        </p:sp>
        <p:sp>
          <p:nvSpPr>
            <p:cNvPr id="6349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ru-RU"/>
            </a:p>
          </p:txBody>
        </p:sp>
        <p:sp>
          <p:nvSpPr>
            <p:cNvPr id="6349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a:p>
          </p:txBody>
        </p:sp>
        <p:sp>
          <p:nvSpPr>
            <p:cNvPr id="6349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ru-RU"/>
            </a:p>
          </p:txBody>
        </p:sp>
        <p:sp>
          <p:nvSpPr>
            <p:cNvPr id="6350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ru-RU"/>
            </a:p>
          </p:txBody>
        </p:sp>
        <p:sp>
          <p:nvSpPr>
            <p:cNvPr id="6350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ru-RU"/>
            </a:p>
          </p:txBody>
        </p:sp>
        <p:sp>
          <p:nvSpPr>
            <p:cNvPr id="6350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ru-RU"/>
            </a:p>
          </p:txBody>
        </p:sp>
        <p:sp>
          <p:nvSpPr>
            <p:cNvPr id="6350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6350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ru-RU"/>
            </a:p>
          </p:txBody>
        </p:sp>
        <p:sp>
          <p:nvSpPr>
            <p:cNvPr id="6350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ru-RU"/>
            </a:p>
          </p:txBody>
        </p:sp>
        <p:sp>
          <p:nvSpPr>
            <p:cNvPr id="6350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ru-RU"/>
            </a:p>
          </p:txBody>
        </p:sp>
        <p:sp>
          <p:nvSpPr>
            <p:cNvPr id="6350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ru-RU"/>
            </a:p>
          </p:txBody>
        </p:sp>
        <p:sp>
          <p:nvSpPr>
            <p:cNvPr id="6350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ru-RU"/>
            </a:p>
          </p:txBody>
        </p:sp>
        <p:sp>
          <p:nvSpPr>
            <p:cNvPr id="6350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ru-RU"/>
            </a:p>
          </p:txBody>
        </p:sp>
        <p:sp>
          <p:nvSpPr>
            <p:cNvPr id="6351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ru-RU"/>
            </a:p>
          </p:txBody>
        </p:sp>
        <p:sp>
          <p:nvSpPr>
            <p:cNvPr id="6351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a:p>
          </p:txBody>
        </p:sp>
        <p:sp>
          <p:nvSpPr>
            <p:cNvPr id="6351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ru-RU"/>
            </a:p>
          </p:txBody>
        </p:sp>
        <p:sp>
          <p:nvSpPr>
            <p:cNvPr id="6351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ru-RU"/>
            </a:p>
          </p:txBody>
        </p:sp>
        <p:sp>
          <p:nvSpPr>
            <p:cNvPr id="6351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ru-RU"/>
            </a:p>
          </p:txBody>
        </p:sp>
        <p:sp>
          <p:nvSpPr>
            <p:cNvPr id="6351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6351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ru-RU"/>
            </a:p>
          </p:txBody>
        </p:sp>
        <p:sp>
          <p:nvSpPr>
            <p:cNvPr id="6351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ru-RU"/>
            </a:p>
          </p:txBody>
        </p:sp>
        <p:sp>
          <p:nvSpPr>
            <p:cNvPr id="6351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ru-RU"/>
            </a:p>
          </p:txBody>
        </p:sp>
        <p:sp>
          <p:nvSpPr>
            <p:cNvPr id="6351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a:p>
          </p:txBody>
        </p:sp>
        <p:sp>
          <p:nvSpPr>
            <p:cNvPr id="6352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6352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ru-RU"/>
            </a:p>
          </p:txBody>
        </p:sp>
        <p:sp>
          <p:nvSpPr>
            <p:cNvPr id="6352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6352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6352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ru-RU"/>
            </a:p>
          </p:txBody>
        </p:sp>
        <p:sp>
          <p:nvSpPr>
            <p:cNvPr id="6352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ru-RU"/>
            </a:p>
          </p:txBody>
        </p:sp>
        <p:sp>
          <p:nvSpPr>
            <p:cNvPr id="6352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ru-RU"/>
            </a:p>
          </p:txBody>
        </p:sp>
        <p:grpSp>
          <p:nvGrpSpPr>
            <p:cNvPr id="63527" name="Group 39"/>
            <p:cNvGrpSpPr>
              <a:grpSpLocks/>
            </p:cNvGrpSpPr>
            <p:nvPr userDrawn="1"/>
          </p:nvGrpSpPr>
          <p:grpSpPr bwMode="auto">
            <a:xfrm>
              <a:off x="0" y="1632"/>
              <a:ext cx="5758" cy="1858"/>
              <a:chOff x="0" y="1632"/>
              <a:chExt cx="5758" cy="1858"/>
            </a:xfrm>
          </p:grpSpPr>
          <p:sp>
            <p:nvSpPr>
              <p:cNvPr id="6352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a:p>
            </p:txBody>
          </p:sp>
          <p:sp>
            <p:nvSpPr>
              <p:cNvPr id="6352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ru-RU"/>
              </a:p>
            </p:txBody>
          </p:sp>
        </p:grpSp>
      </p:grpSp>
      <p:sp>
        <p:nvSpPr>
          <p:cNvPr id="6353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35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353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ru-RU"/>
          </a:p>
        </p:txBody>
      </p:sp>
      <p:sp>
        <p:nvSpPr>
          <p:cNvPr id="6353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a:p>
        </p:txBody>
      </p:sp>
      <p:sp>
        <p:nvSpPr>
          <p:cNvPr id="6353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9557DF19-06C0-46C5-9EE8-E5109DF15CA9}"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4294967295"/>
          </p:nvPr>
        </p:nvSpPr>
        <p:spPr>
          <a:xfrm>
            <a:off x="0" y="1916113"/>
            <a:ext cx="8964613" cy="4826000"/>
          </a:xfrm>
        </p:spPr>
        <p:txBody>
          <a:bodyPr/>
          <a:lstStyle/>
          <a:p>
            <a:pPr algn="ctr">
              <a:lnSpc>
                <a:spcPct val="80000"/>
              </a:lnSpc>
            </a:pPr>
            <a:endParaRPr lang="ru-RU" sz="3600" b="1" dirty="0"/>
          </a:p>
          <a:p>
            <a:pPr algn="ctr">
              <a:lnSpc>
                <a:spcPct val="80000"/>
              </a:lnSpc>
              <a:buFont typeface="Wingdings" pitchFamily="2" charset="2"/>
              <a:buNone/>
            </a:pPr>
            <a:r>
              <a:rPr lang="ru-RU" sz="4000" b="1" dirty="0"/>
              <a:t>Физиология вегетативной Нервной Системы</a:t>
            </a:r>
          </a:p>
          <a:p>
            <a:pPr algn="r">
              <a:lnSpc>
                <a:spcPct val="80000"/>
              </a:lnSpc>
              <a:buFont typeface="Wingdings" pitchFamily="2" charset="2"/>
              <a:buNone/>
            </a:pPr>
            <a:endParaRPr lang="ru-RU" sz="1400" dirty="0"/>
          </a:p>
          <a:p>
            <a:pPr>
              <a:lnSpc>
                <a:spcPct val="80000"/>
              </a:lnSpc>
            </a:pPr>
            <a:endParaRPr lang="ru-RU" sz="1400" dirty="0"/>
          </a:p>
          <a:p>
            <a:pPr>
              <a:lnSpc>
                <a:spcPct val="80000"/>
              </a:lnSpc>
              <a:buFont typeface="Wingdings" pitchFamily="2" charset="2"/>
              <a:buNone/>
            </a:pPr>
            <a:endParaRPr lang="ru-RU" sz="2000" dirty="0"/>
          </a:p>
          <a:p>
            <a:pPr>
              <a:lnSpc>
                <a:spcPct val="80000"/>
              </a:lnSpc>
            </a:pPr>
            <a:endParaRPr lang="ru-RU" sz="2000" dirty="0"/>
          </a:p>
          <a:p>
            <a:pPr>
              <a:lnSpc>
                <a:spcPct val="80000"/>
              </a:lnSpc>
            </a:pPr>
            <a:endParaRPr lang="ru-RU" sz="2000" dirty="0"/>
          </a:p>
        </p:txBody>
      </p:sp>
    </p:spTree>
  </p:cSld>
  <p:clrMapOvr>
    <a:masterClrMapping/>
  </p:clrMapOvr>
  <p:transition advTm="1675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7114" name="TextBox 20"/>
          <p:cNvSpPr txBox="1">
            <a:spLocks noChangeArrowheads="1"/>
          </p:cNvSpPr>
          <p:nvPr/>
        </p:nvSpPr>
        <p:spPr bwMode="auto">
          <a:xfrm>
            <a:off x="3143240" y="4572008"/>
            <a:ext cx="866775" cy="769937"/>
          </a:xfrm>
          <a:prstGeom prst="rect">
            <a:avLst/>
          </a:prstGeom>
          <a:noFill/>
          <a:ln w="9525">
            <a:noFill/>
            <a:miter lim="800000"/>
            <a:headEnd/>
            <a:tailEnd/>
          </a:ln>
        </p:spPr>
        <p:txBody>
          <a:bodyPr>
            <a:spAutoFit/>
          </a:bodyPr>
          <a:lstStyle/>
          <a:p>
            <a:r>
              <a:rPr lang="ru-RU" sz="4400" dirty="0">
                <a:solidFill>
                  <a:schemeClr val="bg1"/>
                </a:solidFill>
              </a:rPr>
              <a:t>ВГ</a:t>
            </a:r>
          </a:p>
        </p:txBody>
      </p:sp>
      <p:grpSp>
        <p:nvGrpSpPr>
          <p:cNvPr id="54" name="Группа 53"/>
          <p:cNvGrpSpPr/>
          <p:nvPr/>
        </p:nvGrpSpPr>
        <p:grpSpPr>
          <a:xfrm>
            <a:off x="214282" y="214291"/>
            <a:ext cx="8143933" cy="5143535"/>
            <a:chOff x="214282" y="214291"/>
            <a:chExt cx="8143933" cy="5143535"/>
          </a:xfrm>
        </p:grpSpPr>
        <p:sp>
          <p:nvSpPr>
            <p:cNvPr id="47111" name="Text Box 13"/>
            <p:cNvSpPr txBox="1">
              <a:spLocks noChangeArrowheads="1"/>
            </p:cNvSpPr>
            <p:nvPr/>
          </p:nvSpPr>
          <p:spPr bwMode="auto">
            <a:xfrm>
              <a:off x="1071538" y="214291"/>
              <a:ext cx="636610" cy="1015663"/>
            </a:xfrm>
            <a:prstGeom prst="rect">
              <a:avLst/>
            </a:prstGeom>
            <a:noFill/>
            <a:ln w="9525">
              <a:noFill/>
              <a:miter lim="800000"/>
              <a:headEnd/>
              <a:tailEnd/>
            </a:ln>
          </p:spPr>
          <p:txBody>
            <a:bodyPr wrap="square">
              <a:spAutoFit/>
            </a:bodyPr>
            <a:lstStyle/>
            <a:p>
              <a:pPr>
                <a:spcBef>
                  <a:spcPct val="50000"/>
                </a:spcBef>
              </a:pPr>
              <a:r>
                <a:rPr lang="en-US" sz="6000" dirty="0">
                  <a:solidFill>
                    <a:schemeClr val="folHlink"/>
                  </a:solidFill>
                </a:rPr>
                <a:t>R</a:t>
              </a:r>
              <a:endParaRPr lang="ru-RU" sz="6000" dirty="0">
                <a:solidFill>
                  <a:schemeClr val="folHlink"/>
                </a:solidFill>
              </a:endParaRPr>
            </a:p>
          </p:txBody>
        </p:sp>
        <p:grpSp>
          <p:nvGrpSpPr>
            <p:cNvPr id="53" name="Группа 52"/>
            <p:cNvGrpSpPr/>
            <p:nvPr/>
          </p:nvGrpSpPr>
          <p:grpSpPr>
            <a:xfrm>
              <a:off x="214282" y="285729"/>
              <a:ext cx="8143933" cy="5072097"/>
              <a:chOff x="214282" y="195213"/>
              <a:chExt cx="8143933" cy="5072097"/>
            </a:xfrm>
          </p:grpSpPr>
          <p:sp>
            <p:nvSpPr>
              <p:cNvPr id="47107" name="Freeform 12"/>
              <p:cNvSpPr>
                <a:spLocks/>
              </p:cNvSpPr>
              <p:nvPr/>
            </p:nvSpPr>
            <p:spPr bwMode="auto">
              <a:xfrm>
                <a:off x="214282" y="1357298"/>
                <a:ext cx="361950" cy="3910012"/>
              </a:xfrm>
              <a:custGeom>
                <a:avLst/>
                <a:gdLst>
                  <a:gd name="T0" fmla="*/ 454 w 1153"/>
                  <a:gd name="T1" fmla="*/ 167 h 2556"/>
                  <a:gd name="T2" fmla="*/ 379 w 1153"/>
                  <a:gd name="T3" fmla="*/ 243 h 2556"/>
                  <a:gd name="T4" fmla="*/ 303 w 1153"/>
                  <a:gd name="T5" fmla="*/ 356 h 2556"/>
                  <a:gd name="T6" fmla="*/ 275 w 1153"/>
                  <a:gd name="T7" fmla="*/ 412 h 2556"/>
                  <a:gd name="T8" fmla="*/ 228 w 1153"/>
                  <a:gd name="T9" fmla="*/ 488 h 2556"/>
                  <a:gd name="T10" fmla="*/ 190 w 1153"/>
                  <a:gd name="T11" fmla="*/ 573 h 2556"/>
                  <a:gd name="T12" fmla="*/ 152 w 1153"/>
                  <a:gd name="T13" fmla="*/ 630 h 2556"/>
                  <a:gd name="T14" fmla="*/ 133 w 1153"/>
                  <a:gd name="T15" fmla="*/ 658 h 2556"/>
                  <a:gd name="T16" fmla="*/ 76 w 1153"/>
                  <a:gd name="T17" fmla="*/ 790 h 2556"/>
                  <a:gd name="T18" fmla="*/ 10 w 1153"/>
                  <a:gd name="T19" fmla="*/ 1092 h 2556"/>
                  <a:gd name="T20" fmla="*/ 86 w 1153"/>
                  <a:gd name="T21" fmla="*/ 1612 h 2556"/>
                  <a:gd name="T22" fmla="*/ 143 w 1153"/>
                  <a:gd name="T23" fmla="*/ 1810 h 2556"/>
                  <a:gd name="T24" fmla="*/ 190 w 1153"/>
                  <a:gd name="T25" fmla="*/ 1999 h 2556"/>
                  <a:gd name="T26" fmla="*/ 237 w 1153"/>
                  <a:gd name="T27" fmla="*/ 2103 h 2556"/>
                  <a:gd name="T28" fmla="*/ 294 w 1153"/>
                  <a:gd name="T29" fmla="*/ 2225 h 2556"/>
                  <a:gd name="T30" fmla="*/ 435 w 1153"/>
                  <a:gd name="T31" fmla="*/ 2367 h 2556"/>
                  <a:gd name="T32" fmla="*/ 454 w 1153"/>
                  <a:gd name="T33" fmla="*/ 2395 h 2556"/>
                  <a:gd name="T34" fmla="*/ 482 w 1153"/>
                  <a:gd name="T35" fmla="*/ 2414 h 2556"/>
                  <a:gd name="T36" fmla="*/ 501 w 1153"/>
                  <a:gd name="T37" fmla="*/ 2452 h 2556"/>
                  <a:gd name="T38" fmla="*/ 567 w 1153"/>
                  <a:gd name="T39" fmla="*/ 2490 h 2556"/>
                  <a:gd name="T40" fmla="*/ 624 w 1153"/>
                  <a:gd name="T41" fmla="*/ 2556 h 2556"/>
                  <a:gd name="T42" fmla="*/ 662 w 1153"/>
                  <a:gd name="T43" fmla="*/ 2471 h 2556"/>
                  <a:gd name="T44" fmla="*/ 671 w 1153"/>
                  <a:gd name="T45" fmla="*/ 2433 h 2556"/>
                  <a:gd name="T46" fmla="*/ 690 w 1153"/>
                  <a:gd name="T47" fmla="*/ 2405 h 2556"/>
                  <a:gd name="T48" fmla="*/ 728 w 1153"/>
                  <a:gd name="T49" fmla="*/ 2273 h 2556"/>
                  <a:gd name="T50" fmla="*/ 794 w 1153"/>
                  <a:gd name="T51" fmla="*/ 2225 h 2556"/>
                  <a:gd name="T52" fmla="*/ 879 w 1153"/>
                  <a:gd name="T53" fmla="*/ 2150 h 2556"/>
                  <a:gd name="T54" fmla="*/ 926 w 1153"/>
                  <a:gd name="T55" fmla="*/ 2074 h 2556"/>
                  <a:gd name="T56" fmla="*/ 964 w 1153"/>
                  <a:gd name="T57" fmla="*/ 1989 h 2556"/>
                  <a:gd name="T58" fmla="*/ 1002 w 1153"/>
                  <a:gd name="T59" fmla="*/ 1904 h 2556"/>
                  <a:gd name="T60" fmla="*/ 1077 w 1153"/>
                  <a:gd name="T61" fmla="*/ 1697 h 2556"/>
                  <a:gd name="T62" fmla="*/ 1087 w 1153"/>
                  <a:gd name="T63" fmla="*/ 1659 h 2556"/>
                  <a:gd name="T64" fmla="*/ 1106 w 1153"/>
                  <a:gd name="T65" fmla="*/ 1602 h 2556"/>
                  <a:gd name="T66" fmla="*/ 1153 w 1153"/>
                  <a:gd name="T67" fmla="*/ 1291 h 2556"/>
                  <a:gd name="T68" fmla="*/ 1143 w 1153"/>
                  <a:gd name="T69" fmla="*/ 1130 h 2556"/>
                  <a:gd name="T70" fmla="*/ 1058 w 1153"/>
                  <a:gd name="T71" fmla="*/ 960 h 2556"/>
                  <a:gd name="T72" fmla="*/ 1011 w 1153"/>
                  <a:gd name="T73" fmla="*/ 875 h 2556"/>
                  <a:gd name="T74" fmla="*/ 1002 w 1153"/>
                  <a:gd name="T75" fmla="*/ 837 h 2556"/>
                  <a:gd name="T76" fmla="*/ 973 w 1153"/>
                  <a:gd name="T77" fmla="*/ 828 h 2556"/>
                  <a:gd name="T78" fmla="*/ 955 w 1153"/>
                  <a:gd name="T79" fmla="*/ 771 h 2556"/>
                  <a:gd name="T80" fmla="*/ 888 w 1153"/>
                  <a:gd name="T81" fmla="*/ 658 h 2556"/>
                  <a:gd name="T82" fmla="*/ 870 w 1153"/>
                  <a:gd name="T83" fmla="*/ 611 h 2556"/>
                  <a:gd name="T84" fmla="*/ 841 w 1153"/>
                  <a:gd name="T85" fmla="*/ 592 h 2556"/>
                  <a:gd name="T86" fmla="*/ 785 w 1153"/>
                  <a:gd name="T87" fmla="*/ 497 h 2556"/>
                  <a:gd name="T88" fmla="*/ 747 w 1153"/>
                  <a:gd name="T89" fmla="*/ 450 h 2556"/>
                  <a:gd name="T90" fmla="*/ 737 w 1153"/>
                  <a:gd name="T91" fmla="*/ 422 h 2556"/>
                  <a:gd name="T92" fmla="*/ 634 w 1153"/>
                  <a:gd name="T93" fmla="*/ 309 h 2556"/>
                  <a:gd name="T94" fmla="*/ 530 w 1153"/>
                  <a:gd name="T95" fmla="*/ 186 h 2556"/>
                  <a:gd name="T96" fmla="*/ 435 w 1153"/>
                  <a:gd name="T97" fmla="*/ 101 h 2556"/>
                  <a:gd name="T98" fmla="*/ 407 w 1153"/>
                  <a:gd name="T99" fmla="*/ 82 h 2556"/>
                  <a:gd name="T100" fmla="*/ 407 w 1153"/>
                  <a:gd name="T101" fmla="*/ 6 h 2556"/>
                  <a:gd name="T102" fmla="*/ 416 w 1153"/>
                  <a:gd name="T103" fmla="*/ 44 h 2556"/>
                  <a:gd name="T104" fmla="*/ 435 w 1153"/>
                  <a:gd name="T105" fmla="*/ 73 h 2556"/>
                  <a:gd name="T106" fmla="*/ 464 w 1153"/>
                  <a:gd name="T107" fmla="*/ 176 h 2556"/>
                  <a:gd name="T108" fmla="*/ 454 w 1153"/>
                  <a:gd name="T109" fmla="*/ 167 h 25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3"/>
                  <a:gd name="T166" fmla="*/ 0 h 2556"/>
                  <a:gd name="T167" fmla="*/ 1153 w 1153"/>
                  <a:gd name="T168" fmla="*/ 2556 h 25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3" h="2556">
                    <a:moveTo>
                      <a:pt x="454" y="167"/>
                    </a:moveTo>
                    <a:cubicBezTo>
                      <a:pt x="427" y="194"/>
                      <a:pt x="411" y="221"/>
                      <a:pt x="379" y="243"/>
                    </a:cubicBezTo>
                    <a:cubicBezTo>
                      <a:pt x="349" y="287"/>
                      <a:pt x="350" y="324"/>
                      <a:pt x="303" y="356"/>
                    </a:cubicBezTo>
                    <a:cubicBezTo>
                      <a:pt x="272" y="453"/>
                      <a:pt x="321" y="309"/>
                      <a:pt x="275" y="412"/>
                    </a:cubicBezTo>
                    <a:cubicBezTo>
                      <a:pt x="241" y="487"/>
                      <a:pt x="279" y="454"/>
                      <a:pt x="228" y="488"/>
                    </a:cubicBezTo>
                    <a:cubicBezTo>
                      <a:pt x="218" y="516"/>
                      <a:pt x="204" y="547"/>
                      <a:pt x="190" y="573"/>
                    </a:cubicBezTo>
                    <a:cubicBezTo>
                      <a:pt x="179" y="593"/>
                      <a:pt x="165" y="611"/>
                      <a:pt x="152" y="630"/>
                    </a:cubicBezTo>
                    <a:cubicBezTo>
                      <a:pt x="146" y="639"/>
                      <a:pt x="133" y="658"/>
                      <a:pt x="133" y="658"/>
                    </a:cubicBezTo>
                    <a:cubicBezTo>
                      <a:pt x="122" y="704"/>
                      <a:pt x="97" y="747"/>
                      <a:pt x="76" y="790"/>
                    </a:cubicBezTo>
                    <a:cubicBezTo>
                      <a:pt x="52" y="891"/>
                      <a:pt x="39" y="992"/>
                      <a:pt x="10" y="1092"/>
                    </a:cubicBezTo>
                    <a:cubicBezTo>
                      <a:pt x="18" y="1243"/>
                      <a:pt x="0" y="1464"/>
                      <a:pt x="86" y="1612"/>
                    </a:cubicBezTo>
                    <a:cubicBezTo>
                      <a:pt x="102" y="1679"/>
                      <a:pt x="126" y="1743"/>
                      <a:pt x="143" y="1810"/>
                    </a:cubicBezTo>
                    <a:cubicBezTo>
                      <a:pt x="157" y="1867"/>
                      <a:pt x="164" y="1947"/>
                      <a:pt x="190" y="1999"/>
                    </a:cubicBezTo>
                    <a:cubicBezTo>
                      <a:pt x="209" y="2037"/>
                      <a:pt x="222" y="2060"/>
                      <a:pt x="237" y="2103"/>
                    </a:cubicBezTo>
                    <a:cubicBezTo>
                      <a:pt x="255" y="2154"/>
                      <a:pt x="255" y="2187"/>
                      <a:pt x="294" y="2225"/>
                    </a:cubicBezTo>
                    <a:cubicBezTo>
                      <a:pt x="309" y="2273"/>
                      <a:pt x="389" y="2336"/>
                      <a:pt x="435" y="2367"/>
                    </a:cubicBezTo>
                    <a:cubicBezTo>
                      <a:pt x="441" y="2376"/>
                      <a:pt x="446" y="2387"/>
                      <a:pt x="454" y="2395"/>
                    </a:cubicBezTo>
                    <a:cubicBezTo>
                      <a:pt x="462" y="2403"/>
                      <a:pt x="475" y="2405"/>
                      <a:pt x="482" y="2414"/>
                    </a:cubicBezTo>
                    <a:cubicBezTo>
                      <a:pt x="491" y="2425"/>
                      <a:pt x="491" y="2442"/>
                      <a:pt x="501" y="2452"/>
                    </a:cubicBezTo>
                    <a:cubicBezTo>
                      <a:pt x="519" y="2470"/>
                      <a:pt x="549" y="2472"/>
                      <a:pt x="567" y="2490"/>
                    </a:cubicBezTo>
                    <a:cubicBezTo>
                      <a:pt x="569" y="2492"/>
                      <a:pt x="619" y="2551"/>
                      <a:pt x="624" y="2556"/>
                    </a:cubicBezTo>
                    <a:cubicBezTo>
                      <a:pt x="635" y="2524"/>
                      <a:pt x="643" y="2499"/>
                      <a:pt x="662" y="2471"/>
                    </a:cubicBezTo>
                    <a:cubicBezTo>
                      <a:pt x="665" y="2458"/>
                      <a:pt x="666" y="2445"/>
                      <a:pt x="671" y="2433"/>
                    </a:cubicBezTo>
                    <a:cubicBezTo>
                      <a:pt x="675" y="2423"/>
                      <a:pt x="686" y="2416"/>
                      <a:pt x="690" y="2405"/>
                    </a:cubicBezTo>
                    <a:cubicBezTo>
                      <a:pt x="702" y="2375"/>
                      <a:pt x="707" y="2298"/>
                      <a:pt x="728" y="2273"/>
                    </a:cubicBezTo>
                    <a:cubicBezTo>
                      <a:pt x="735" y="2264"/>
                      <a:pt x="781" y="2234"/>
                      <a:pt x="794" y="2225"/>
                    </a:cubicBezTo>
                    <a:cubicBezTo>
                      <a:pt x="818" y="2190"/>
                      <a:pt x="849" y="2180"/>
                      <a:pt x="879" y="2150"/>
                    </a:cubicBezTo>
                    <a:cubicBezTo>
                      <a:pt x="902" y="2082"/>
                      <a:pt x="881" y="2104"/>
                      <a:pt x="926" y="2074"/>
                    </a:cubicBezTo>
                    <a:cubicBezTo>
                      <a:pt x="937" y="2042"/>
                      <a:pt x="945" y="2017"/>
                      <a:pt x="964" y="1989"/>
                    </a:cubicBezTo>
                    <a:cubicBezTo>
                      <a:pt x="987" y="1922"/>
                      <a:pt x="972" y="1949"/>
                      <a:pt x="1002" y="1904"/>
                    </a:cubicBezTo>
                    <a:cubicBezTo>
                      <a:pt x="1025" y="1835"/>
                      <a:pt x="1036" y="1757"/>
                      <a:pt x="1077" y="1697"/>
                    </a:cubicBezTo>
                    <a:cubicBezTo>
                      <a:pt x="1080" y="1684"/>
                      <a:pt x="1083" y="1672"/>
                      <a:pt x="1087" y="1659"/>
                    </a:cubicBezTo>
                    <a:cubicBezTo>
                      <a:pt x="1093" y="1640"/>
                      <a:pt x="1106" y="1602"/>
                      <a:pt x="1106" y="1602"/>
                    </a:cubicBezTo>
                    <a:cubicBezTo>
                      <a:pt x="1120" y="1497"/>
                      <a:pt x="1142" y="1396"/>
                      <a:pt x="1153" y="1291"/>
                    </a:cubicBezTo>
                    <a:cubicBezTo>
                      <a:pt x="1150" y="1237"/>
                      <a:pt x="1150" y="1183"/>
                      <a:pt x="1143" y="1130"/>
                    </a:cubicBezTo>
                    <a:cubicBezTo>
                      <a:pt x="1135" y="1066"/>
                      <a:pt x="1097" y="1007"/>
                      <a:pt x="1058" y="960"/>
                    </a:cubicBezTo>
                    <a:cubicBezTo>
                      <a:pt x="1037" y="935"/>
                      <a:pt x="1030" y="902"/>
                      <a:pt x="1011" y="875"/>
                    </a:cubicBezTo>
                    <a:cubicBezTo>
                      <a:pt x="1008" y="862"/>
                      <a:pt x="1010" y="847"/>
                      <a:pt x="1002" y="837"/>
                    </a:cubicBezTo>
                    <a:cubicBezTo>
                      <a:pt x="996" y="829"/>
                      <a:pt x="979" y="836"/>
                      <a:pt x="973" y="828"/>
                    </a:cubicBezTo>
                    <a:cubicBezTo>
                      <a:pt x="961" y="812"/>
                      <a:pt x="966" y="787"/>
                      <a:pt x="955" y="771"/>
                    </a:cubicBezTo>
                    <a:cubicBezTo>
                      <a:pt x="929" y="733"/>
                      <a:pt x="908" y="699"/>
                      <a:pt x="888" y="658"/>
                    </a:cubicBezTo>
                    <a:cubicBezTo>
                      <a:pt x="881" y="643"/>
                      <a:pt x="880" y="625"/>
                      <a:pt x="870" y="611"/>
                    </a:cubicBezTo>
                    <a:cubicBezTo>
                      <a:pt x="863" y="602"/>
                      <a:pt x="851" y="598"/>
                      <a:pt x="841" y="592"/>
                    </a:cubicBezTo>
                    <a:cubicBezTo>
                      <a:pt x="829" y="554"/>
                      <a:pt x="809" y="529"/>
                      <a:pt x="785" y="497"/>
                    </a:cubicBezTo>
                    <a:cubicBezTo>
                      <a:pt x="760" y="427"/>
                      <a:pt x="796" y="511"/>
                      <a:pt x="747" y="450"/>
                    </a:cubicBezTo>
                    <a:cubicBezTo>
                      <a:pt x="741" y="442"/>
                      <a:pt x="742" y="430"/>
                      <a:pt x="737" y="422"/>
                    </a:cubicBezTo>
                    <a:cubicBezTo>
                      <a:pt x="708" y="377"/>
                      <a:pt x="685" y="325"/>
                      <a:pt x="634" y="309"/>
                    </a:cubicBezTo>
                    <a:cubicBezTo>
                      <a:pt x="612" y="253"/>
                      <a:pt x="579" y="219"/>
                      <a:pt x="530" y="186"/>
                    </a:cubicBezTo>
                    <a:cubicBezTo>
                      <a:pt x="497" y="120"/>
                      <a:pt x="524" y="158"/>
                      <a:pt x="435" y="101"/>
                    </a:cubicBezTo>
                    <a:cubicBezTo>
                      <a:pt x="425" y="95"/>
                      <a:pt x="407" y="82"/>
                      <a:pt x="407" y="82"/>
                    </a:cubicBezTo>
                    <a:cubicBezTo>
                      <a:pt x="401" y="65"/>
                      <a:pt x="380" y="20"/>
                      <a:pt x="407" y="6"/>
                    </a:cubicBezTo>
                    <a:cubicBezTo>
                      <a:pt x="419" y="0"/>
                      <a:pt x="411" y="32"/>
                      <a:pt x="416" y="44"/>
                    </a:cubicBezTo>
                    <a:cubicBezTo>
                      <a:pt x="420" y="55"/>
                      <a:pt x="430" y="63"/>
                      <a:pt x="435" y="73"/>
                    </a:cubicBezTo>
                    <a:cubicBezTo>
                      <a:pt x="451" y="104"/>
                      <a:pt x="456" y="142"/>
                      <a:pt x="464" y="176"/>
                    </a:cubicBezTo>
                    <a:cubicBezTo>
                      <a:pt x="472" y="208"/>
                      <a:pt x="485" y="228"/>
                      <a:pt x="454" y="167"/>
                    </a:cubicBezTo>
                    <a:close/>
                  </a:path>
                </a:pathLst>
              </a:custGeom>
              <a:noFill/>
              <a:ln w="76200">
                <a:solidFill>
                  <a:srgbClr val="FF0000"/>
                </a:solidFill>
                <a:round/>
                <a:headEnd/>
                <a:tailEnd/>
              </a:ln>
            </p:spPr>
            <p:txBody>
              <a:bodyPr/>
              <a:lstStyle/>
              <a:p>
                <a:endParaRPr lang="ru-RU"/>
              </a:p>
            </p:txBody>
          </p:sp>
          <p:grpSp>
            <p:nvGrpSpPr>
              <p:cNvPr id="51" name="Группа 50"/>
              <p:cNvGrpSpPr/>
              <p:nvPr/>
            </p:nvGrpSpPr>
            <p:grpSpPr>
              <a:xfrm>
                <a:off x="255589" y="195213"/>
                <a:ext cx="8102626" cy="4357718"/>
                <a:chOff x="255588" y="9778"/>
                <a:chExt cx="8518525" cy="5900054"/>
              </a:xfrm>
            </p:grpSpPr>
            <p:sp>
              <p:nvSpPr>
                <p:cNvPr id="47113" name="Oval 18"/>
                <p:cNvSpPr>
                  <a:spLocks noChangeArrowheads="1"/>
                </p:cNvSpPr>
                <p:nvPr/>
              </p:nvSpPr>
              <p:spPr bwMode="auto">
                <a:xfrm>
                  <a:off x="5070475" y="9778"/>
                  <a:ext cx="3703638" cy="5900054"/>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20" name="Овал 19"/>
                <p:cNvSpPr/>
                <p:nvPr/>
              </p:nvSpPr>
              <p:spPr>
                <a:xfrm>
                  <a:off x="2373313" y="4202113"/>
                  <a:ext cx="1644650" cy="1576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7108" name="Text Box 2"/>
                <p:cNvSpPr txBox="1">
                  <a:spLocks noChangeArrowheads="1"/>
                </p:cNvSpPr>
                <p:nvPr/>
              </p:nvSpPr>
              <p:spPr bwMode="auto">
                <a:xfrm>
                  <a:off x="1001713" y="1630363"/>
                  <a:ext cx="871537" cy="830262"/>
                </a:xfrm>
                <a:prstGeom prst="rect">
                  <a:avLst/>
                </a:prstGeom>
                <a:noFill/>
                <a:ln w="9525">
                  <a:noFill/>
                  <a:miter lim="800000"/>
                  <a:headEnd/>
                  <a:tailEnd/>
                </a:ln>
              </p:spPr>
              <p:txBody>
                <a:bodyPr>
                  <a:spAutoFit/>
                </a:bodyPr>
                <a:lstStyle/>
                <a:p>
                  <a:pPr>
                    <a:spcBef>
                      <a:spcPct val="50000"/>
                    </a:spcBef>
                  </a:pPr>
                  <a:r>
                    <a:rPr lang="en-US" sz="4800" dirty="0">
                      <a:solidFill>
                        <a:srgbClr val="FF0066"/>
                      </a:solidFill>
                    </a:rPr>
                    <a:t>R</a:t>
                  </a:r>
                  <a:endParaRPr lang="ru-RU" sz="4800" dirty="0">
                    <a:solidFill>
                      <a:srgbClr val="FF0066"/>
                    </a:solidFill>
                  </a:endParaRPr>
                </a:p>
              </p:txBody>
            </p:sp>
            <p:grpSp>
              <p:nvGrpSpPr>
                <p:cNvPr id="2" name="Группа 18"/>
                <p:cNvGrpSpPr>
                  <a:grpSpLocks/>
                </p:cNvGrpSpPr>
                <p:nvPr/>
              </p:nvGrpSpPr>
              <p:grpSpPr bwMode="auto">
                <a:xfrm rot="1121148">
                  <a:off x="1547813" y="2212975"/>
                  <a:ext cx="4629150" cy="809625"/>
                  <a:chOff x="1519238" y="1466850"/>
                  <a:chExt cx="3850430" cy="809625"/>
                </a:xfrm>
              </p:grpSpPr>
              <p:sp>
                <p:nvSpPr>
                  <p:cNvPr id="47152" name="Freeform 4"/>
                  <p:cNvSpPr>
                    <a:spLocks/>
                  </p:cNvSpPr>
                  <p:nvPr/>
                </p:nvSpPr>
                <p:spPr bwMode="auto">
                  <a:xfrm>
                    <a:off x="5136192" y="1798638"/>
                    <a:ext cx="233476" cy="127439"/>
                  </a:xfrm>
                  <a:custGeom>
                    <a:avLst/>
                    <a:gdLst>
                      <a:gd name="T0" fmla="*/ 0 w 125"/>
                      <a:gd name="T1" fmla="*/ 0 h 252"/>
                      <a:gd name="T2" fmla="*/ 57 w 125"/>
                      <a:gd name="T3" fmla="*/ 85 h 252"/>
                      <a:gd name="T4" fmla="*/ 85 w 125"/>
                      <a:gd name="T5" fmla="*/ 180 h 252"/>
                      <a:gd name="T6" fmla="*/ 123 w 125"/>
                      <a:gd name="T7" fmla="*/ 246 h 252"/>
                      <a:gd name="T8" fmla="*/ 0 60000 65536"/>
                      <a:gd name="T9" fmla="*/ 0 60000 65536"/>
                      <a:gd name="T10" fmla="*/ 0 60000 65536"/>
                      <a:gd name="T11" fmla="*/ 0 60000 65536"/>
                      <a:gd name="T12" fmla="*/ 0 w 125"/>
                      <a:gd name="T13" fmla="*/ 0 h 252"/>
                      <a:gd name="T14" fmla="*/ 125 w 125"/>
                      <a:gd name="T15" fmla="*/ 252 h 252"/>
                    </a:gdLst>
                    <a:ahLst/>
                    <a:cxnLst>
                      <a:cxn ang="T8">
                        <a:pos x="T0" y="T1"/>
                      </a:cxn>
                      <a:cxn ang="T9">
                        <a:pos x="T2" y="T3"/>
                      </a:cxn>
                      <a:cxn ang="T10">
                        <a:pos x="T4" y="T5"/>
                      </a:cxn>
                      <a:cxn ang="T11">
                        <a:pos x="T6" y="T7"/>
                      </a:cxn>
                    </a:cxnLst>
                    <a:rect l="T12" t="T13" r="T14" b="T15"/>
                    <a:pathLst>
                      <a:path w="125" h="252">
                        <a:moveTo>
                          <a:pt x="0" y="0"/>
                        </a:moveTo>
                        <a:cubicBezTo>
                          <a:pt x="13" y="40"/>
                          <a:pt x="22" y="62"/>
                          <a:pt x="57" y="85"/>
                        </a:cubicBezTo>
                        <a:cubicBezTo>
                          <a:pt x="67" y="115"/>
                          <a:pt x="70" y="153"/>
                          <a:pt x="85" y="180"/>
                        </a:cubicBezTo>
                        <a:cubicBezTo>
                          <a:pt x="125" y="252"/>
                          <a:pt x="123" y="211"/>
                          <a:pt x="123" y="246"/>
                        </a:cubicBezTo>
                      </a:path>
                    </a:pathLst>
                  </a:custGeom>
                  <a:noFill/>
                  <a:ln w="76200">
                    <a:solidFill>
                      <a:srgbClr val="339966"/>
                    </a:solidFill>
                    <a:round/>
                    <a:headEnd/>
                    <a:tailEnd/>
                  </a:ln>
                </p:spPr>
                <p:txBody>
                  <a:bodyPr/>
                  <a:lstStyle/>
                  <a:p>
                    <a:endParaRPr lang="ru-RU"/>
                  </a:p>
                </p:txBody>
              </p:sp>
              <p:grpSp>
                <p:nvGrpSpPr>
                  <p:cNvPr id="3" name="Группа 16"/>
                  <p:cNvGrpSpPr>
                    <a:grpSpLocks/>
                  </p:cNvGrpSpPr>
                  <p:nvPr/>
                </p:nvGrpSpPr>
                <p:grpSpPr bwMode="auto">
                  <a:xfrm>
                    <a:off x="1519238" y="1466850"/>
                    <a:ext cx="3829050" cy="809625"/>
                    <a:chOff x="1852613" y="1257300"/>
                    <a:chExt cx="3829050" cy="1246188"/>
                  </a:xfrm>
                </p:grpSpPr>
                <p:sp>
                  <p:nvSpPr>
                    <p:cNvPr id="47154" name="Freeform 3"/>
                    <p:cNvSpPr>
                      <a:spLocks/>
                    </p:cNvSpPr>
                    <p:nvPr/>
                  </p:nvSpPr>
                  <p:spPr bwMode="auto">
                    <a:xfrm>
                      <a:off x="1852613" y="1257300"/>
                      <a:ext cx="3829050" cy="1246188"/>
                    </a:xfrm>
                    <a:custGeom>
                      <a:avLst/>
                      <a:gdLst>
                        <a:gd name="T0" fmla="*/ 13 w 2412"/>
                        <a:gd name="T1" fmla="*/ 283 h 793"/>
                        <a:gd name="T2" fmla="*/ 174 w 2412"/>
                        <a:gd name="T3" fmla="*/ 491 h 793"/>
                        <a:gd name="T4" fmla="*/ 146 w 2412"/>
                        <a:gd name="T5" fmla="*/ 576 h 793"/>
                        <a:gd name="T6" fmla="*/ 108 w 2412"/>
                        <a:gd name="T7" fmla="*/ 632 h 793"/>
                        <a:gd name="T8" fmla="*/ 61 w 2412"/>
                        <a:gd name="T9" fmla="*/ 727 h 793"/>
                        <a:gd name="T10" fmla="*/ 61 w 2412"/>
                        <a:gd name="T11" fmla="*/ 774 h 793"/>
                        <a:gd name="T12" fmla="*/ 98 w 2412"/>
                        <a:gd name="T13" fmla="*/ 698 h 793"/>
                        <a:gd name="T14" fmla="*/ 155 w 2412"/>
                        <a:gd name="T15" fmla="*/ 604 h 793"/>
                        <a:gd name="T16" fmla="*/ 221 w 2412"/>
                        <a:gd name="T17" fmla="*/ 510 h 793"/>
                        <a:gd name="T18" fmla="*/ 1137 w 2412"/>
                        <a:gd name="T19" fmla="*/ 576 h 793"/>
                        <a:gd name="T20" fmla="*/ 1241 w 2412"/>
                        <a:gd name="T21" fmla="*/ 566 h 793"/>
                        <a:gd name="T22" fmla="*/ 1279 w 2412"/>
                        <a:gd name="T23" fmla="*/ 547 h 793"/>
                        <a:gd name="T24" fmla="*/ 1260 w 2412"/>
                        <a:gd name="T25" fmla="*/ 519 h 793"/>
                        <a:gd name="T26" fmla="*/ 1213 w 2412"/>
                        <a:gd name="T27" fmla="*/ 207 h 793"/>
                        <a:gd name="T28" fmla="*/ 1279 w 2412"/>
                        <a:gd name="T29" fmla="*/ 0 h 793"/>
                        <a:gd name="T30" fmla="*/ 1383 w 2412"/>
                        <a:gd name="T31" fmla="*/ 28 h 793"/>
                        <a:gd name="T32" fmla="*/ 1439 w 2412"/>
                        <a:gd name="T33" fmla="*/ 56 h 793"/>
                        <a:gd name="T34" fmla="*/ 1486 w 2412"/>
                        <a:gd name="T35" fmla="*/ 132 h 793"/>
                        <a:gd name="T36" fmla="*/ 1496 w 2412"/>
                        <a:gd name="T37" fmla="*/ 160 h 793"/>
                        <a:gd name="T38" fmla="*/ 1439 w 2412"/>
                        <a:gd name="T39" fmla="*/ 387 h 793"/>
                        <a:gd name="T40" fmla="*/ 1401 w 2412"/>
                        <a:gd name="T41" fmla="*/ 425 h 793"/>
                        <a:gd name="T42" fmla="*/ 1383 w 2412"/>
                        <a:gd name="T43" fmla="*/ 453 h 793"/>
                        <a:gd name="T44" fmla="*/ 1354 w 2412"/>
                        <a:gd name="T45" fmla="*/ 472 h 793"/>
                        <a:gd name="T46" fmla="*/ 1288 w 2412"/>
                        <a:gd name="T47" fmla="*/ 547 h 793"/>
                        <a:gd name="T48" fmla="*/ 1411 w 2412"/>
                        <a:gd name="T49" fmla="*/ 651 h 793"/>
                        <a:gd name="T50" fmla="*/ 1467 w 2412"/>
                        <a:gd name="T51" fmla="*/ 642 h 793"/>
                        <a:gd name="T52" fmla="*/ 1552 w 2412"/>
                        <a:gd name="T53" fmla="*/ 585 h 793"/>
                        <a:gd name="T54" fmla="*/ 1779 w 2412"/>
                        <a:gd name="T55" fmla="*/ 566 h 793"/>
                        <a:gd name="T56" fmla="*/ 1836 w 2412"/>
                        <a:gd name="T57" fmla="*/ 519 h 793"/>
                        <a:gd name="T58" fmla="*/ 1864 w 2412"/>
                        <a:gd name="T59" fmla="*/ 462 h 793"/>
                        <a:gd name="T60" fmla="*/ 2119 w 2412"/>
                        <a:gd name="T61" fmla="*/ 425 h 793"/>
                        <a:gd name="T62" fmla="*/ 2195 w 2412"/>
                        <a:gd name="T63" fmla="*/ 387 h 793"/>
                        <a:gd name="T64" fmla="*/ 2251 w 2412"/>
                        <a:gd name="T65" fmla="*/ 368 h 793"/>
                        <a:gd name="T66" fmla="*/ 2289 w 2412"/>
                        <a:gd name="T67" fmla="*/ 311 h 793"/>
                        <a:gd name="T68" fmla="*/ 2308 w 2412"/>
                        <a:gd name="T69" fmla="*/ 207 h 793"/>
                        <a:gd name="T70" fmla="*/ 2327 w 2412"/>
                        <a:gd name="T71" fmla="*/ 179 h 793"/>
                        <a:gd name="T72" fmla="*/ 2383 w 2412"/>
                        <a:gd name="T73" fmla="*/ 141 h 793"/>
                        <a:gd name="T74" fmla="*/ 2412 w 2412"/>
                        <a:gd name="T75" fmla="*/ 132 h 7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12"/>
                        <a:gd name="T115" fmla="*/ 0 h 793"/>
                        <a:gd name="T116" fmla="*/ 2412 w 2412"/>
                        <a:gd name="T117" fmla="*/ 793 h 7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12" h="793">
                          <a:moveTo>
                            <a:pt x="13" y="283"/>
                          </a:moveTo>
                          <a:cubicBezTo>
                            <a:pt x="55" y="366"/>
                            <a:pt x="95" y="437"/>
                            <a:pt x="174" y="491"/>
                          </a:cubicBezTo>
                          <a:cubicBezTo>
                            <a:pt x="189" y="538"/>
                            <a:pt x="174" y="540"/>
                            <a:pt x="146" y="576"/>
                          </a:cubicBezTo>
                          <a:cubicBezTo>
                            <a:pt x="132" y="594"/>
                            <a:pt x="108" y="632"/>
                            <a:pt x="108" y="632"/>
                          </a:cubicBezTo>
                          <a:cubicBezTo>
                            <a:pt x="96" y="677"/>
                            <a:pt x="93" y="694"/>
                            <a:pt x="61" y="727"/>
                          </a:cubicBezTo>
                          <a:cubicBezTo>
                            <a:pt x="46" y="769"/>
                            <a:pt x="0" y="793"/>
                            <a:pt x="61" y="774"/>
                          </a:cubicBezTo>
                          <a:cubicBezTo>
                            <a:pt x="100" y="748"/>
                            <a:pt x="114" y="746"/>
                            <a:pt x="98" y="698"/>
                          </a:cubicBezTo>
                          <a:cubicBezTo>
                            <a:pt x="107" y="646"/>
                            <a:pt x="105" y="622"/>
                            <a:pt x="155" y="604"/>
                          </a:cubicBezTo>
                          <a:cubicBezTo>
                            <a:pt x="202" y="534"/>
                            <a:pt x="179" y="565"/>
                            <a:pt x="221" y="510"/>
                          </a:cubicBezTo>
                          <a:cubicBezTo>
                            <a:pt x="531" y="523"/>
                            <a:pt x="830" y="549"/>
                            <a:pt x="1137" y="576"/>
                          </a:cubicBezTo>
                          <a:cubicBezTo>
                            <a:pt x="1172" y="573"/>
                            <a:pt x="1207" y="573"/>
                            <a:pt x="1241" y="566"/>
                          </a:cubicBezTo>
                          <a:cubicBezTo>
                            <a:pt x="1255" y="563"/>
                            <a:pt x="1274" y="560"/>
                            <a:pt x="1279" y="547"/>
                          </a:cubicBezTo>
                          <a:cubicBezTo>
                            <a:pt x="1283" y="537"/>
                            <a:pt x="1266" y="528"/>
                            <a:pt x="1260" y="519"/>
                          </a:cubicBezTo>
                          <a:cubicBezTo>
                            <a:pt x="1251" y="412"/>
                            <a:pt x="1226" y="314"/>
                            <a:pt x="1213" y="207"/>
                          </a:cubicBezTo>
                          <a:cubicBezTo>
                            <a:pt x="1220" y="84"/>
                            <a:pt x="1187" y="46"/>
                            <a:pt x="1279" y="0"/>
                          </a:cubicBezTo>
                          <a:cubicBezTo>
                            <a:pt x="1314" y="9"/>
                            <a:pt x="1351" y="12"/>
                            <a:pt x="1383" y="28"/>
                          </a:cubicBezTo>
                          <a:cubicBezTo>
                            <a:pt x="1459" y="65"/>
                            <a:pt x="1366" y="32"/>
                            <a:pt x="1439" y="56"/>
                          </a:cubicBezTo>
                          <a:cubicBezTo>
                            <a:pt x="1484" y="87"/>
                            <a:pt x="1463" y="64"/>
                            <a:pt x="1486" y="132"/>
                          </a:cubicBezTo>
                          <a:cubicBezTo>
                            <a:pt x="1489" y="141"/>
                            <a:pt x="1496" y="160"/>
                            <a:pt x="1496" y="160"/>
                          </a:cubicBezTo>
                          <a:cubicBezTo>
                            <a:pt x="1489" y="237"/>
                            <a:pt x="1484" y="321"/>
                            <a:pt x="1439" y="387"/>
                          </a:cubicBezTo>
                          <a:cubicBezTo>
                            <a:pt x="1419" y="448"/>
                            <a:pt x="1447" y="388"/>
                            <a:pt x="1401" y="425"/>
                          </a:cubicBezTo>
                          <a:cubicBezTo>
                            <a:pt x="1392" y="432"/>
                            <a:pt x="1391" y="445"/>
                            <a:pt x="1383" y="453"/>
                          </a:cubicBezTo>
                          <a:cubicBezTo>
                            <a:pt x="1375" y="461"/>
                            <a:pt x="1364" y="466"/>
                            <a:pt x="1354" y="472"/>
                          </a:cubicBezTo>
                          <a:cubicBezTo>
                            <a:pt x="1310" y="538"/>
                            <a:pt x="1335" y="517"/>
                            <a:pt x="1288" y="547"/>
                          </a:cubicBezTo>
                          <a:cubicBezTo>
                            <a:pt x="1307" y="602"/>
                            <a:pt x="1357" y="634"/>
                            <a:pt x="1411" y="651"/>
                          </a:cubicBezTo>
                          <a:cubicBezTo>
                            <a:pt x="1430" y="648"/>
                            <a:pt x="1450" y="650"/>
                            <a:pt x="1467" y="642"/>
                          </a:cubicBezTo>
                          <a:cubicBezTo>
                            <a:pt x="1493" y="631"/>
                            <a:pt x="1521" y="590"/>
                            <a:pt x="1552" y="585"/>
                          </a:cubicBezTo>
                          <a:cubicBezTo>
                            <a:pt x="1627" y="572"/>
                            <a:pt x="1703" y="574"/>
                            <a:pt x="1779" y="566"/>
                          </a:cubicBezTo>
                          <a:cubicBezTo>
                            <a:pt x="1798" y="553"/>
                            <a:pt x="1823" y="539"/>
                            <a:pt x="1836" y="519"/>
                          </a:cubicBezTo>
                          <a:cubicBezTo>
                            <a:pt x="1852" y="495"/>
                            <a:pt x="1836" y="481"/>
                            <a:pt x="1864" y="462"/>
                          </a:cubicBezTo>
                          <a:cubicBezTo>
                            <a:pt x="1902" y="437"/>
                            <a:pt x="2054" y="433"/>
                            <a:pt x="2119" y="425"/>
                          </a:cubicBezTo>
                          <a:cubicBezTo>
                            <a:pt x="2164" y="379"/>
                            <a:pt x="2127" y="405"/>
                            <a:pt x="2195" y="387"/>
                          </a:cubicBezTo>
                          <a:cubicBezTo>
                            <a:pt x="2214" y="382"/>
                            <a:pt x="2251" y="368"/>
                            <a:pt x="2251" y="368"/>
                          </a:cubicBezTo>
                          <a:cubicBezTo>
                            <a:pt x="2264" y="349"/>
                            <a:pt x="2276" y="330"/>
                            <a:pt x="2289" y="311"/>
                          </a:cubicBezTo>
                          <a:cubicBezTo>
                            <a:pt x="2309" y="282"/>
                            <a:pt x="2288" y="236"/>
                            <a:pt x="2308" y="207"/>
                          </a:cubicBezTo>
                          <a:cubicBezTo>
                            <a:pt x="2314" y="198"/>
                            <a:pt x="2320" y="188"/>
                            <a:pt x="2327" y="179"/>
                          </a:cubicBezTo>
                          <a:cubicBezTo>
                            <a:pt x="2353" y="148"/>
                            <a:pt x="2350" y="152"/>
                            <a:pt x="2383" y="141"/>
                          </a:cubicBezTo>
                          <a:cubicBezTo>
                            <a:pt x="2393" y="138"/>
                            <a:pt x="2412" y="132"/>
                            <a:pt x="2412" y="132"/>
                          </a:cubicBezTo>
                        </a:path>
                      </a:pathLst>
                    </a:custGeom>
                    <a:noFill/>
                    <a:ln w="76200">
                      <a:solidFill>
                        <a:srgbClr val="339966"/>
                      </a:solidFill>
                      <a:round/>
                      <a:headEnd/>
                      <a:tailEnd/>
                    </a:ln>
                  </p:spPr>
                  <p:txBody>
                    <a:bodyPr/>
                    <a:lstStyle/>
                    <a:p>
                      <a:endParaRPr lang="ru-RU"/>
                    </a:p>
                  </p:txBody>
                </p:sp>
                <p:sp>
                  <p:nvSpPr>
                    <p:cNvPr id="47155" name="Freeform 5"/>
                    <p:cNvSpPr>
                      <a:spLocks/>
                    </p:cNvSpPr>
                    <p:nvPr/>
                  </p:nvSpPr>
                  <p:spPr bwMode="auto">
                    <a:xfrm>
                      <a:off x="3897313" y="1438275"/>
                      <a:ext cx="327025" cy="315913"/>
                    </a:xfrm>
                    <a:custGeom>
                      <a:avLst/>
                      <a:gdLst>
                        <a:gd name="T0" fmla="*/ 57 w 206"/>
                        <a:gd name="T1" fmla="*/ 161 h 199"/>
                        <a:gd name="T2" fmla="*/ 76 w 206"/>
                        <a:gd name="T3" fmla="*/ 95 h 199"/>
                        <a:gd name="T4" fmla="*/ 95 w 206"/>
                        <a:gd name="T5" fmla="*/ 123 h 199"/>
                        <a:gd name="T6" fmla="*/ 85 w 206"/>
                        <a:gd name="T7" fmla="*/ 199 h 199"/>
                        <a:gd name="T8" fmla="*/ 28 w 206"/>
                        <a:gd name="T9" fmla="*/ 76 h 199"/>
                        <a:gd name="T10" fmla="*/ 179 w 206"/>
                        <a:gd name="T11" fmla="*/ 0 h 199"/>
                        <a:gd name="T12" fmla="*/ 66 w 206"/>
                        <a:gd name="T13" fmla="*/ 152 h 199"/>
                        <a:gd name="T14" fmla="*/ 85 w 206"/>
                        <a:gd name="T15" fmla="*/ 104 h 199"/>
                        <a:gd name="T16" fmla="*/ 104 w 206"/>
                        <a:gd name="T17" fmla="*/ 76 h 199"/>
                        <a:gd name="T18" fmla="*/ 85 w 206"/>
                        <a:gd name="T19" fmla="*/ 161 h 199"/>
                        <a:gd name="T20" fmla="*/ 66 w 206"/>
                        <a:gd name="T21" fmla="*/ 85 h 199"/>
                        <a:gd name="T22" fmla="*/ 123 w 206"/>
                        <a:gd name="T23" fmla="*/ 95 h 199"/>
                        <a:gd name="T24" fmla="*/ 113 w 206"/>
                        <a:gd name="T25" fmla="*/ 161 h 199"/>
                        <a:gd name="T26" fmla="*/ 85 w 206"/>
                        <a:gd name="T27" fmla="*/ 152 h 199"/>
                        <a:gd name="T28" fmla="*/ 66 w 206"/>
                        <a:gd name="T29" fmla="*/ 95 h 199"/>
                        <a:gd name="T30" fmla="*/ 85 w 206"/>
                        <a:gd name="T31" fmla="*/ 38 h 199"/>
                        <a:gd name="T32" fmla="*/ 170 w 206"/>
                        <a:gd name="T33" fmla="*/ 48 h 199"/>
                        <a:gd name="T34" fmla="*/ 85 w 206"/>
                        <a:gd name="T35" fmla="*/ 161 h 199"/>
                        <a:gd name="T36" fmla="*/ 28 w 206"/>
                        <a:gd name="T37" fmla="*/ 142 h 199"/>
                        <a:gd name="T38" fmla="*/ 66 w 206"/>
                        <a:gd name="T39" fmla="*/ 95 h 199"/>
                        <a:gd name="T40" fmla="*/ 85 w 206"/>
                        <a:gd name="T41" fmla="*/ 67 h 199"/>
                        <a:gd name="T42" fmla="*/ 113 w 206"/>
                        <a:gd name="T43" fmla="*/ 76 h 199"/>
                        <a:gd name="T44" fmla="*/ 85 w 206"/>
                        <a:gd name="T45" fmla="*/ 180 h 199"/>
                        <a:gd name="T46" fmla="*/ 95 w 206"/>
                        <a:gd name="T47" fmla="*/ 67 h 199"/>
                        <a:gd name="T48" fmla="*/ 123 w 206"/>
                        <a:gd name="T49" fmla="*/ 85 h 199"/>
                        <a:gd name="T50" fmla="*/ 85 w 206"/>
                        <a:gd name="T51" fmla="*/ 161 h 199"/>
                        <a:gd name="T52" fmla="*/ 76 w 206"/>
                        <a:gd name="T53" fmla="*/ 133 h 199"/>
                        <a:gd name="T54" fmla="*/ 85 w 206"/>
                        <a:gd name="T55" fmla="*/ 85 h 199"/>
                        <a:gd name="T56" fmla="*/ 85 w 206"/>
                        <a:gd name="T57" fmla="*/ 95 h 1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6"/>
                        <a:gd name="T88" fmla="*/ 0 h 199"/>
                        <a:gd name="T89" fmla="*/ 206 w 206"/>
                        <a:gd name="T90" fmla="*/ 199 h 1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6" h="199">
                          <a:moveTo>
                            <a:pt x="57" y="161"/>
                          </a:moveTo>
                          <a:cubicBezTo>
                            <a:pt x="63" y="139"/>
                            <a:pt x="60" y="111"/>
                            <a:pt x="76" y="95"/>
                          </a:cubicBezTo>
                          <a:cubicBezTo>
                            <a:pt x="84" y="87"/>
                            <a:pt x="94" y="112"/>
                            <a:pt x="95" y="123"/>
                          </a:cubicBezTo>
                          <a:cubicBezTo>
                            <a:pt x="97" y="148"/>
                            <a:pt x="88" y="174"/>
                            <a:pt x="85" y="199"/>
                          </a:cubicBezTo>
                          <a:cubicBezTo>
                            <a:pt x="48" y="160"/>
                            <a:pt x="46" y="125"/>
                            <a:pt x="28" y="76"/>
                          </a:cubicBezTo>
                          <a:cubicBezTo>
                            <a:pt x="52" y="8"/>
                            <a:pt x="116" y="10"/>
                            <a:pt x="179" y="0"/>
                          </a:cubicBezTo>
                          <a:cubicBezTo>
                            <a:pt x="206" y="79"/>
                            <a:pt x="134" y="128"/>
                            <a:pt x="66" y="152"/>
                          </a:cubicBezTo>
                          <a:cubicBezTo>
                            <a:pt x="51" y="104"/>
                            <a:pt x="51" y="138"/>
                            <a:pt x="85" y="104"/>
                          </a:cubicBezTo>
                          <a:cubicBezTo>
                            <a:pt x="93" y="96"/>
                            <a:pt x="98" y="85"/>
                            <a:pt x="104" y="76"/>
                          </a:cubicBezTo>
                          <a:cubicBezTo>
                            <a:pt x="118" y="119"/>
                            <a:pt x="100" y="120"/>
                            <a:pt x="85" y="161"/>
                          </a:cubicBezTo>
                          <a:cubicBezTo>
                            <a:pt x="73" y="149"/>
                            <a:pt x="20" y="111"/>
                            <a:pt x="66" y="85"/>
                          </a:cubicBezTo>
                          <a:cubicBezTo>
                            <a:pt x="83" y="75"/>
                            <a:pt x="104" y="92"/>
                            <a:pt x="123" y="95"/>
                          </a:cubicBezTo>
                          <a:cubicBezTo>
                            <a:pt x="120" y="117"/>
                            <a:pt x="125" y="142"/>
                            <a:pt x="113" y="161"/>
                          </a:cubicBezTo>
                          <a:cubicBezTo>
                            <a:pt x="108" y="169"/>
                            <a:pt x="91" y="160"/>
                            <a:pt x="85" y="152"/>
                          </a:cubicBezTo>
                          <a:cubicBezTo>
                            <a:pt x="73" y="136"/>
                            <a:pt x="72" y="114"/>
                            <a:pt x="66" y="95"/>
                          </a:cubicBezTo>
                          <a:cubicBezTo>
                            <a:pt x="72" y="76"/>
                            <a:pt x="73" y="54"/>
                            <a:pt x="85" y="38"/>
                          </a:cubicBezTo>
                          <a:cubicBezTo>
                            <a:pt x="103" y="13"/>
                            <a:pt x="152" y="41"/>
                            <a:pt x="170" y="48"/>
                          </a:cubicBezTo>
                          <a:cubicBezTo>
                            <a:pt x="158" y="96"/>
                            <a:pt x="126" y="134"/>
                            <a:pt x="85" y="161"/>
                          </a:cubicBezTo>
                          <a:cubicBezTo>
                            <a:pt x="66" y="155"/>
                            <a:pt x="41" y="157"/>
                            <a:pt x="28" y="142"/>
                          </a:cubicBezTo>
                          <a:cubicBezTo>
                            <a:pt x="0" y="108"/>
                            <a:pt x="56" y="98"/>
                            <a:pt x="66" y="95"/>
                          </a:cubicBezTo>
                          <a:cubicBezTo>
                            <a:pt x="72" y="86"/>
                            <a:pt x="75" y="71"/>
                            <a:pt x="85" y="67"/>
                          </a:cubicBezTo>
                          <a:cubicBezTo>
                            <a:pt x="94" y="63"/>
                            <a:pt x="111" y="66"/>
                            <a:pt x="113" y="76"/>
                          </a:cubicBezTo>
                          <a:cubicBezTo>
                            <a:pt x="125" y="130"/>
                            <a:pt x="108" y="146"/>
                            <a:pt x="85" y="180"/>
                          </a:cubicBezTo>
                          <a:cubicBezTo>
                            <a:pt x="88" y="142"/>
                            <a:pt x="81" y="102"/>
                            <a:pt x="95" y="67"/>
                          </a:cubicBezTo>
                          <a:cubicBezTo>
                            <a:pt x="99" y="57"/>
                            <a:pt x="120" y="74"/>
                            <a:pt x="123" y="85"/>
                          </a:cubicBezTo>
                          <a:cubicBezTo>
                            <a:pt x="135" y="137"/>
                            <a:pt x="115" y="141"/>
                            <a:pt x="85" y="161"/>
                          </a:cubicBezTo>
                          <a:cubicBezTo>
                            <a:pt x="82" y="152"/>
                            <a:pt x="76" y="143"/>
                            <a:pt x="76" y="133"/>
                          </a:cubicBezTo>
                          <a:cubicBezTo>
                            <a:pt x="76" y="117"/>
                            <a:pt x="81" y="101"/>
                            <a:pt x="85" y="85"/>
                          </a:cubicBezTo>
                          <a:cubicBezTo>
                            <a:pt x="86" y="82"/>
                            <a:pt x="85" y="92"/>
                            <a:pt x="85" y="95"/>
                          </a:cubicBezTo>
                        </a:path>
                      </a:pathLst>
                    </a:custGeom>
                    <a:noFill/>
                    <a:ln w="9525">
                      <a:solidFill>
                        <a:srgbClr val="339966"/>
                      </a:solidFill>
                      <a:round/>
                      <a:headEnd/>
                      <a:tailEnd/>
                    </a:ln>
                  </p:spPr>
                  <p:txBody>
                    <a:bodyPr/>
                    <a:lstStyle/>
                    <a:p>
                      <a:endParaRPr lang="ru-RU"/>
                    </a:p>
                  </p:txBody>
                </p:sp>
              </p:grpSp>
            </p:grpSp>
            <p:grpSp>
              <p:nvGrpSpPr>
                <p:cNvPr id="4" name="Группа 14"/>
                <p:cNvGrpSpPr>
                  <a:grpSpLocks/>
                </p:cNvGrpSpPr>
                <p:nvPr/>
              </p:nvGrpSpPr>
              <p:grpSpPr bwMode="auto">
                <a:xfrm rot="4055491">
                  <a:off x="4585494" y="1608932"/>
                  <a:ext cx="1144587" cy="4965700"/>
                  <a:chOff x="5800725" y="1304925"/>
                  <a:chExt cx="814388" cy="2947988"/>
                </a:xfrm>
              </p:grpSpPr>
              <p:sp>
                <p:nvSpPr>
                  <p:cNvPr id="47150" name="Freeform 6"/>
                  <p:cNvSpPr>
                    <a:spLocks/>
                  </p:cNvSpPr>
                  <p:nvPr/>
                </p:nvSpPr>
                <p:spPr bwMode="auto">
                  <a:xfrm>
                    <a:off x="5800725" y="1304925"/>
                    <a:ext cx="814388" cy="2947988"/>
                  </a:xfrm>
                  <a:custGeom>
                    <a:avLst/>
                    <a:gdLst>
                      <a:gd name="T0" fmla="*/ 236 w 513"/>
                      <a:gd name="T1" fmla="*/ 509 h 1857"/>
                      <a:gd name="T2" fmla="*/ 132 w 513"/>
                      <a:gd name="T3" fmla="*/ 472 h 1857"/>
                      <a:gd name="T4" fmla="*/ 76 w 513"/>
                      <a:gd name="T5" fmla="*/ 453 h 1857"/>
                      <a:gd name="T6" fmla="*/ 0 w 513"/>
                      <a:gd name="T7" fmla="*/ 292 h 1857"/>
                      <a:gd name="T8" fmla="*/ 38 w 513"/>
                      <a:gd name="T9" fmla="*/ 113 h 1857"/>
                      <a:gd name="T10" fmla="*/ 76 w 513"/>
                      <a:gd name="T11" fmla="*/ 94 h 1857"/>
                      <a:gd name="T12" fmla="*/ 161 w 513"/>
                      <a:gd name="T13" fmla="*/ 28 h 1857"/>
                      <a:gd name="T14" fmla="*/ 312 w 513"/>
                      <a:gd name="T15" fmla="*/ 0 h 1857"/>
                      <a:gd name="T16" fmla="*/ 369 w 513"/>
                      <a:gd name="T17" fmla="*/ 113 h 1857"/>
                      <a:gd name="T18" fmla="*/ 350 w 513"/>
                      <a:gd name="T19" fmla="*/ 453 h 1857"/>
                      <a:gd name="T20" fmla="*/ 265 w 513"/>
                      <a:gd name="T21" fmla="*/ 547 h 1857"/>
                      <a:gd name="T22" fmla="*/ 217 w 513"/>
                      <a:gd name="T23" fmla="*/ 708 h 1857"/>
                      <a:gd name="T24" fmla="*/ 227 w 513"/>
                      <a:gd name="T25" fmla="*/ 859 h 1857"/>
                      <a:gd name="T26" fmla="*/ 217 w 513"/>
                      <a:gd name="T27" fmla="*/ 953 h 1857"/>
                      <a:gd name="T28" fmla="*/ 265 w 513"/>
                      <a:gd name="T29" fmla="*/ 1265 h 1857"/>
                      <a:gd name="T30" fmla="*/ 180 w 513"/>
                      <a:gd name="T31" fmla="*/ 1624 h 1857"/>
                      <a:gd name="T32" fmla="*/ 95 w 513"/>
                      <a:gd name="T33" fmla="*/ 1690 h 1857"/>
                      <a:gd name="T34" fmla="*/ 29 w 513"/>
                      <a:gd name="T35" fmla="*/ 1775 h 1857"/>
                      <a:gd name="T36" fmla="*/ 19 w 513"/>
                      <a:gd name="T37" fmla="*/ 1737 h 1857"/>
                      <a:gd name="T38" fmla="*/ 48 w 513"/>
                      <a:gd name="T39" fmla="*/ 1728 h 1857"/>
                      <a:gd name="T40" fmla="*/ 114 w 513"/>
                      <a:gd name="T41" fmla="*/ 1709 h 1857"/>
                      <a:gd name="T42" fmla="*/ 151 w 513"/>
                      <a:gd name="T43" fmla="*/ 1624 h 1857"/>
                      <a:gd name="T44" fmla="*/ 170 w 513"/>
                      <a:gd name="T45" fmla="*/ 1586 h 1857"/>
                      <a:gd name="T46" fmla="*/ 302 w 513"/>
                      <a:gd name="T47" fmla="*/ 1576 h 1857"/>
                      <a:gd name="T48" fmla="*/ 321 w 513"/>
                      <a:gd name="T49" fmla="*/ 1605 h 1857"/>
                      <a:gd name="T50" fmla="*/ 350 w 513"/>
                      <a:gd name="T51" fmla="*/ 1624 h 1857"/>
                      <a:gd name="T52" fmla="*/ 369 w 513"/>
                      <a:gd name="T53" fmla="*/ 1680 h 1857"/>
                      <a:gd name="T54" fmla="*/ 454 w 513"/>
                      <a:gd name="T55" fmla="*/ 1794 h 1857"/>
                      <a:gd name="T56" fmla="*/ 482 w 513"/>
                      <a:gd name="T57" fmla="*/ 1831 h 1857"/>
                      <a:gd name="T58" fmla="*/ 510 w 513"/>
                      <a:gd name="T59" fmla="*/ 1831 h 18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3"/>
                      <a:gd name="T91" fmla="*/ 0 h 1857"/>
                      <a:gd name="T92" fmla="*/ 513 w 513"/>
                      <a:gd name="T93" fmla="*/ 1857 h 18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3" h="1857">
                        <a:moveTo>
                          <a:pt x="236" y="509"/>
                        </a:moveTo>
                        <a:cubicBezTo>
                          <a:pt x="183" y="499"/>
                          <a:pt x="177" y="492"/>
                          <a:pt x="132" y="472"/>
                        </a:cubicBezTo>
                        <a:cubicBezTo>
                          <a:pt x="114" y="464"/>
                          <a:pt x="76" y="453"/>
                          <a:pt x="76" y="453"/>
                        </a:cubicBezTo>
                        <a:cubicBezTo>
                          <a:pt x="19" y="414"/>
                          <a:pt x="11" y="356"/>
                          <a:pt x="0" y="292"/>
                        </a:cubicBezTo>
                        <a:cubicBezTo>
                          <a:pt x="3" y="268"/>
                          <a:pt x="15" y="136"/>
                          <a:pt x="38" y="113"/>
                        </a:cubicBezTo>
                        <a:cubicBezTo>
                          <a:pt x="48" y="103"/>
                          <a:pt x="64" y="101"/>
                          <a:pt x="76" y="94"/>
                        </a:cubicBezTo>
                        <a:cubicBezTo>
                          <a:pt x="107" y="75"/>
                          <a:pt x="130" y="46"/>
                          <a:pt x="161" y="28"/>
                        </a:cubicBezTo>
                        <a:cubicBezTo>
                          <a:pt x="199" y="6"/>
                          <a:pt x="271" y="6"/>
                          <a:pt x="312" y="0"/>
                        </a:cubicBezTo>
                        <a:cubicBezTo>
                          <a:pt x="337" y="36"/>
                          <a:pt x="345" y="76"/>
                          <a:pt x="369" y="113"/>
                        </a:cubicBezTo>
                        <a:cubicBezTo>
                          <a:pt x="406" y="227"/>
                          <a:pt x="398" y="344"/>
                          <a:pt x="350" y="453"/>
                        </a:cubicBezTo>
                        <a:cubicBezTo>
                          <a:pt x="321" y="519"/>
                          <a:pt x="346" y="527"/>
                          <a:pt x="265" y="547"/>
                        </a:cubicBezTo>
                        <a:cubicBezTo>
                          <a:pt x="212" y="582"/>
                          <a:pt x="223" y="647"/>
                          <a:pt x="217" y="708"/>
                        </a:cubicBezTo>
                        <a:cubicBezTo>
                          <a:pt x="220" y="758"/>
                          <a:pt x="227" y="809"/>
                          <a:pt x="227" y="859"/>
                        </a:cubicBezTo>
                        <a:cubicBezTo>
                          <a:pt x="227" y="891"/>
                          <a:pt x="217" y="921"/>
                          <a:pt x="217" y="953"/>
                        </a:cubicBezTo>
                        <a:cubicBezTo>
                          <a:pt x="217" y="1059"/>
                          <a:pt x="247" y="1161"/>
                          <a:pt x="265" y="1265"/>
                        </a:cubicBezTo>
                        <a:cubicBezTo>
                          <a:pt x="273" y="1355"/>
                          <a:pt x="324" y="1585"/>
                          <a:pt x="180" y="1624"/>
                        </a:cubicBezTo>
                        <a:cubicBezTo>
                          <a:pt x="135" y="1653"/>
                          <a:pt x="125" y="1654"/>
                          <a:pt x="95" y="1690"/>
                        </a:cubicBezTo>
                        <a:cubicBezTo>
                          <a:pt x="69" y="1722"/>
                          <a:pt x="64" y="1751"/>
                          <a:pt x="29" y="1775"/>
                        </a:cubicBezTo>
                        <a:cubicBezTo>
                          <a:pt x="26" y="1762"/>
                          <a:pt x="14" y="1749"/>
                          <a:pt x="19" y="1737"/>
                        </a:cubicBezTo>
                        <a:cubicBezTo>
                          <a:pt x="23" y="1728"/>
                          <a:pt x="38" y="1731"/>
                          <a:pt x="48" y="1728"/>
                        </a:cubicBezTo>
                        <a:cubicBezTo>
                          <a:pt x="98" y="1711"/>
                          <a:pt x="53" y="1723"/>
                          <a:pt x="114" y="1709"/>
                        </a:cubicBezTo>
                        <a:cubicBezTo>
                          <a:pt x="132" y="1680"/>
                          <a:pt x="138" y="1655"/>
                          <a:pt x="151" y="1624"/>
                        </a:cubicBezTo>
                        <a:cubicBezTo>
                          <a:pt x="157" y="1611"/>
                          <a:pt x="157" y="1590"/>
                          <a:pt x="170" y="1586"/>
                        </a:cubicBezTo>
                        <a:cubicBezTo>
                          <a:pt x="212" y="1573"/>
                          <a:pt x="258" y="1579"/>
                          <a:pt x="302" y="1576"/>
                        </a:cubicBezTo>
                        <a:cubicBezTo>
                          <a:pt x="308" y="1586"/>
                          <a:pt x="313" y="1597"/>
                          <a:pt x="321" y="1605"/>
                        </a:cubicBezTo>
                        <a:cubicBezTo>
                          <a:pt x="329" y="1613"/>
                          <a:pt x="344" y="1614"/>
                          <a:pt x="350" y="1624"/>
                        </a:cubicBezTo>
                        <a:cubicBezTo>
                          <a:pt x="361" y="1641"/>
                          <a:pt x="358" y="1663"/>
                          <a:pt x="369" y="1680"/>
                        </a:cubicBezTo>
                        <a:cubicBezTo>
                          <a:pt x="397" y="1723"/>
                          <a:pt x="425" y="1754"/>
                          <a:pt x="454" y="1794"/>
                        </a:cubicBezTo>
                        <a:cubicBezTo>
                          <a:pt x="463" y="1807"/>
                          <a:pt x="470" y="1821"/>
                          <a:pt x="482" y="1831"/>
                        </a:cubicBezTo>
                        <a:cubicBezTo>
                          <a:pt x="513" y="1857"/>
                          <a:pt x="510" y="1846"/>
                          <a:pt x="510" y="1831"/>
                        </a:cubicBezTo>
                      </a:path>
                    </a:pathLst>
                  </a:custGeom>
                  <a:noFill/>
                  <a:ln w="76200">
                    <a:solidFill>
                      <a:srgbClr val="CC0099"/>
                    </a:solidFill>
                    <a:round/>
                    <a:headEnd/>
                    <a:tailEnd/>
                  </a:ln>
                </p:spPr>
                <p:txBody>
                  <a:bodyPr/>
                  <a:lstStyle/>
                  <a:p>
                    <a:endParaRPr lang="ru-RU"/>
                  </a:p>
                </p:txBody>
              </p:sp>
              <p:sp>
                <p:nvSpPr>
                  <p:cNvPr id="47151" name="Freeform 7"/>
                  <p:cNvSpPr>
                    <a:spLocks/>
                  </p:cNvSpPr>
                  <p:nvPr/>
                </p:nvSpPr>
                <p:spPr bwMode="auto">
                  <a:xfrm>
                    <a:off x="5926138" y="1593850"/>
                    <a:ext cx="327025" cy="315913"/>
                  </a:xfrm>
                  <a:custGeom>
                    <a:avLst/>
                    <a:gdLst>
                      <a:gd name="T0" fmla="*/ 57 w 206"/>
                      <a:gd name="T1" fmla="*/ 161 h 199"/>
                      <a:gd name="T2" fmla="*/ 76 w 206"/>
                      <a:gd name="T3" fmla="*/ 95 h 199"/>
                      <a:gd name="T4" fmla="*/ 95 w 206"/>
                      <a:gd name="T5" fmla="*/ 123 h 199"/>
                      <a:gd name="T6" fmla="*/ 85 w 206"/>
                      <a:gd name="T7" fmla="*/ 199 h 199"/>
                      <a:gd name="T8" fmla="*/ 28 w 206"/>
                      <a:gd name="T9" fmla="*/ 76 h 199"/>
                      <a:gd name="T10" fmla="*/ 179 w 206"/>
                      <a:gd name="T11" fmla="*/ 0 h 199"/>
                      <a:gd name="T12" fmla="*/ 66 w 206"/>
                      <a:gd name="T13" fmla="*/ 152 h 199"/>
                      <a:gd name="T14" fmla="*/ 85 w 206"/>
                      <a:gd name="T15" fmla="*/ 104 h 199"/>
                      <a:gd name="T16" fmla="*/ 104 w 206"/>
                      <a:gd name="T17" fmla="*/ 76 h 199"/>
                      <a:gd name="T18" fmla="*/ 85 w 206"/>
                      <a:gd name="T19" fmla="*/ 161 h 199"/>
                      <a:gd name="T20" fmla="*/ 66 w 206"/>
                      <a:gd name="T21" fmla="*/ 85 h 199"/>
                      <a:gd name="T22" fmla="*/ 123 w 206"/>
                      <a:gd name="T23" fmla="*/ 95 h 199"/>
                      <a:gd name="T24" fmla="*/ 113 w 206"/>
                      <a:gd name="T25" fmla="*/ 161 h 199"/>
                      <a:gd name="T26" fmla="*/ 85 w 206"/>
                      <a:gd name="T27" fmla="*/ 152 h 199"/>
                      <a:gd name="T28" fmla="*/ 66 w 206"/>
                      <a:gd name="T29" fmla="*/ 95 h 199"/>
                      <a:gd name="T30" fmla="*/ 85 w 206"/>
                      <a:gd name="T31" fmla="*/ 38 h 199"/>
                      <a:gd name="T32" fmla="*/ 170 w 206"/>
                      <a:gd name="T33" fmla="*/ 48 h 199"/>
                      <a:gd name="T34" fmla="*/ 85 w 206"/>
                      <a:gd name="T35" fmla="*/ 161 h 199"/>
                      <a:gd name="T36" fmla="*/ 28 w 206"/>
                      <a:gd name="T37" fmla="*/ 142 h 199"/>
                      <a:gd name="T38" fmla="*/ 66 w 206"/>
                      <a:gd name="T39" fmla="*/ 95 h 199"/>
                      <a:gd name="T40" fmla="*/ 85 w 206"/>
                      <a:gd name="T41" fmla="*/ 67 h 199"/>
                      <a:gd name="T42" fmla="*/ 113 w 206"/>
                      <a:gd name="T43" fmla="*/ 76 h 199"/>
                      <a:gd name="T44" fmla="*/ 85 w 206"/>
                      <a:gd name="T45" fmla="*/ 180 h 199"/>
                      <a:gd name="T46" fmla="*/ 95 w 206"/>
                      <a:gd name="T47" fmla="*/ 67 h 199"/>
                      <a:gd name="T48" fmla="*/ 123 w 206"/>
                      <a:gd name="T49" fmla="*/ 85 h 199"/>
                      <a:gd name="T50" fmla="*/ 85 w 206"/>
                      <a:gd name="T51" fmla="*/ 161 h 199"/>
                      <a:gd name="T52" fmla="*/ 76 w 206"/>
                      <a:gd name="T53" fmla="*/ 133 h 199"/>
                      <a:gd name="T54" fmla="*/ 85 w 206"/>
                      <a:gd name="T55" fmla="*/ 85 h 199"/>
                      <a:gd name="T56" fmla="*/ 85 w 206"/>
                      <a:gd name="T57" fmla="*/ 95 h 1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6"/>
                      <a:gd name="T88" fmla="*/ 0 h 199"/>
                      <a:gd name="T89" fmla="*/ 206 w 206"/>
                      <a:gd name="T90" fmla="*/ 199 h 1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6" h="199">
                        <a:moveTo>
                          <a:pt x="57" y="161"/>
                        </a:moveTo>
                        <a:cubicBezTo>
                          <a:pt x="63" y="139"/>
                          <a:pt x="60" y="111"/>
                          <a:pt x="76" y="95"/>
                        </a:cubicBezTo>
                        <a:cubicBezTo>
                          <a:pt x="84" y="87"/>
                          <a:pt x="94" y="112"/>
                          <a:pt x="95" y="123"/>
                        </a:cubicBezTo>
                        <a:cubicBezTo>
                          <a:pt x="97" y="148"/>
                          <a:pt x="88" y="174"/>
                          <a:pt x="85" y="199"/>
                        </a:cubicBezTo>
                        <a:cubicBezTo>
                          <a:pt x="48" y="160"/>
                          <a:pt x="46" y="125"/>
                          <a:pt x="28" y="76"/>
                        </a:cubicBezTo>
                        <a:cubicBezTo>
                          <a:pt x="52" y="8"/>
                          <a:pt x="116" y="10"/>
                          <a:pt x="179" y="0"/>
                        </a:cubicBezTo>
                        <a:cubicBezTo>
                          <a:pt x="206" y="79"/>
                          <a:pt x="134" y="128"/>
                          <a:pt x="66" y="152"/>
                        </a:cubicBezTo>
                        <a:cubicBezTo>
                          <a:pt x="51" y="104"/>
                          <a:pt x="51" y="138"/>
                          <a:pt x="85" y="104"/>
                        </a:cubicBezTo>
                        <a:cubicBezTo>
                          <a:pt x="93" y="96"/>
                          <a:pt x="98" y="85"/>
                          <a:pt x="104" y="76"/>
                        </a:cubicBezTo>
                        <a:cubicBezTo>
                          <a:pt x="118" y="119"/>
                          <a:pt x="100" y="120"/>
                          <a:pt x="85" y="161"/>
                        </a:cubicBezTo>
                        <a:cubicBezTo>
                          <a:pt x="73" y="149"/>
                          <a:pt x="20" y="111"/>
                          <a:pt x="66" y="85"/>
                        </a:cubicBezTo>
                        <a:cubicBezTo>
                          <a:pt x="83" y="75"/>
                          <a:pt x="104" y="92"/>
                          <a:pt x="123" y="95"/>
                        </a:cubicBezTo>
                        <a:cubicBezTo>
                          <a:pt x="120" y="117"/>
                          <a:pt x="125" y="142"/>
                          <a:pt x="113" y="161"/>
                        </a:cubicBezTo>
                        <a:cubicBezTo>
                          <a:pt x="108" y="169"/>
                          <a:pt x="91" y="160"/>
                          <a:pt x="85" y="152"/>
                        </a:cubicBezTo>
                        <a:cubicBezTo>
                          <a:pt x="73" y="136"/>
                          <a:pt x="72" y="114"/>
                          <a:pt x="66" y="95"/>
                        </a:cubicBezTo>
                        <a:cubicBezTo>
                          <a:pt x="72" y="76"/>
                          <a:pt x="73" y="54"/>
                          <a:pt x="85" y="38"/>
                        </a:cubicBezTo>
                        <a:cubicBezTo>
                          <a:pt x="103" y="13"/>
                          <a:pt x="152" y="41"/>
                          <a:pt x="170" y="48"/>
                        </a:cubicBezTo>
                        <a:cubicBezTo>
                          <a:pt x="158" y="96"/>
                          <a:pt x="126" y="134"/>
                          <a:pt x="85" y="161"/>
                        </a:cubicBezTo>
                        <a:cubicBezTo>
                          <a:pt x="66" y="155"/>
                          <a:pt x="41" y="157"/>
                          <a:pt x="28" y="142"/>
                        </a:cubicBezTo>
                        <a:cubicBezTo>
                          <a:pt x="0" y="108"/>
                          <a:pt x="56" y="98"/>
                          <a:pt x="66" y="95"/>
                        </a:cubicBezTo>
                        <a:cubicBezTo>
                          <a:pt x="72" y="86"/>
                          <a:pt x="75" y="71"/>
                          <a:pt x="85" y="67"/>
                        </a:cubicBezTo>
                        <a:cubicBezTo>
                          <a:pt x="94" y="63"/>
                          <a:pt x="111" y="66"/>
                          <a:pt x="113" y="76"/>
                        </a:cubicBezTo>
                        <a:cubicBezTo>
                          <a:pt x="125" y="130"/>
                          <a:pt x="108" y="146"/>
                          <a:pt x="85" y="180"/>
                        </a:cubicBezTo>
                        <a:cubicBezTo>
                          <a:pt x="88" y="142"/>
                          <a:pt x="81" y="102"/>
                          <a:pt x="95" y="67"/>
                        </a:cubicBezTo>
                        <a:cubicBezTo>
                          <a:pt x="99" y="57"/>
                          <a:pt x="120" y="74"/>
                          <a:pt x="123" y="85"/>
                        </a:cubicBezTo>
                        <a:cubicBezTo>
                          <a:pt x="135" y="137"/>
                          <a:pt x="115" y="141"/>
                          <a:pt x="85" y="161"/>
                        </a:cubicBezTo>
                        <a:cubicBezTo>
                          <a:pt x="82" y="152"/>
                          <a:pt x="76" y="143"/>
                          <a:pt x="76" y="133"/>
                        </a:cubicBezTo>
                        <a:cubicBezTo>
                          <a:pt x="76" y="117"/>
                          <a:pt x="81" y="101"/>
                          <a:pt x="85" y="85"/>
                        </a:cubicBezTo>
                        <a:cubicBezTo>
                          <a:pt x="86" y="82"/>
                          <a:pt x="85" y="92"/>
                          <a:pt x="85" y="95"/>
                        </a:cubicBezTo>
                      </a:path>
                    </a:pathLst>
                  </a:custGeom>
                  <a:noFill/>
                  <a:ln w="76200">
                    <a:solidFill>
                      <a:srgbClr val="CC0099"/>
                    </a:solidFill>
                    <a:round/>
                    <a:headEnd/>
                    <a:tailEnd/>
                  </a:ln>
                </p:spPr>
                <p:txBody>
                  <a:bodyPr/>
                  <a:lstStyle/>
                  <a:p>
                    <a:endParaRPr lang="ru-RU"/>
                  </a:p>
                </p:txBody>
              </p:sp>
            </p:grpSp>
            <p:sp>
              <p:nvSpPr>
                <p:cNvPr id="47112" name="Freeform 17"/>
                <p:cNvSpPr>
                  <a:spLocks/>
                </p:cNvSpPr>
                <p:nvPr/>
              </p:nvSpPr>
              <p:spPr bwMode="auto">
                <a:xfrm rot="1640385">
                  <a:off x="3603625" y="873125"/>
                  <a:ext cx="209550" cy="157163"/>
                </a:xfrm>
                <a:custGeom>
                  <a:avLst/>
                  <a:gdLst>
                    <a:gd name="T0" fmla="*/ 57 w 206"/>
                    <a:gd name="T1" fmla="*/ 161 h 199"/>
                    <a:gd name="T2" fmla="*/ 76 w 206"/>
                    <a:gd name="T3" fmla="*/ 95 h 199"/>
                    <a:gd name="T4" fmla="*/ 95 w 206"/>
                    <a:gd name="T5" fmla="*/ 123 h 199"/>
                    <a:gd name="T6" fmla="*/ 85 w 206"/>
                    <a:gd name="T7" fmla="*/ 199 h 199"/>
                    <a:gd name="T8" fmla="*/ 28 w 206"/>
                    <a:gd name="T9" fmla="*/ 76 h 199"/>
                    <a:gd name="T10" fmla="*/ 179 w 206"/>
                    <a:gd name="T11" fmla="*/ 0 h 199"/>
                    <a:gd name="T12" fmla="*/ 66 w 206"/>
                    <a:gd name="T13" fmla="*/ 152 h 199"/>
                    <a:gd name="T14" fmla="*/ 85 w 206"/>
                    <a:gd name="T15" fmla="*/ 104 h 199"/>
                    <a:gd name="T16" fmla="*/ 104 w 206"/>
                    <a:gd name="T17" fmla="*/ 76 h 199"/>
                    <a:gd name="T18" fmla="*/ 85 w 206"/>
                    <a:gd name="T19" fmla="*/ 161 h 199"/>
                    <a:gd name="T20" fmla="*/ 66 w 206"/>
                    <a:gd name="T21" fmla="*/ 85 h 199"/>
                    <a:gd name="T22" fmla="*/ 123 w 206"/>
                    <a:gd name="T23" fmla="*/ 95 h 199"/>
                    <a:gd name="T24" fmla="*/ 113 w 206"/>
                    <a:gd name="T25" fmla="*/ 161 h 199"/>
                    <a:gd name="T26" fmla="*/ 85 w 206"/>
                    <a:gd name="T27" fmla="*/ 152 h 199"/>
                    <a:gd name="T28" fmla="*/ 66 w 206"/>
                    <a:gd name="T29" fmla="*/ 95 h 199"/>
                    <a:gd name="T30" fmla="*/ 85 w 206"/>
                    <a:gd name="T31" fmla="*/ 38 h 199"/>
                    <a:gd name="T32" fmla="*/ 170 w 206"/>
                    <a:gd name="T33" fmla="*/ 48 h 199"/>
                    <a:gd name="T34" fmla="*/ 85 w 206"/>
                    <a:gd name="T35" fmla="*/ 161 h 199"/>
                    <a:gd name="T36" fmla="*/ 28 w 206"/>
                    <a:gd name="T37" fmla="*/ 142 h 199"/>
                    <a:gd name="T38" fmla="*/ 66 w 206"/>
                    <a:gd name="T39" fmla="*/ 95 h 199"/>
                    <a:gd name="T40" fmla="*/ 85 w 206"/>
                    <a:gd name="T41" fmla="*/ 67 h 199"/>
                    <a:gd name="T42" fmla="*/ 113 w 206"/>
                    <a:gd name="T43" fmla="*/ 76 h 199"/>
                    <a:gd name="T44" fmla="*/ 85 w 206"/>
                    <a:gd name="T45" fmla="*/ 180 h 199"/>
                    <a:gd name="T46" fmla="*/ 95 w 206"/>
                    <a:gd name="T47" fmla="*/ 67 h 199"/>
                    <a:gd name="T48" fmla="*/ 123 w 206"/>
                    <a:gd name="T49" fmla="*/ 85 h 199"/>
                    <a:gd name="T50" fmla="*/ 85 w 206"/>
                    <a:gd name="T51" fmla="*/ 161 h 199"/>
                    <a:gd name="T52" fmla="*/ 76 w 206"/>
                    <a:gd name="T53" fmla="*/ 133 h 199"/>
                    <a:gd name="T54" fmla="*/ 85 w 206"/>
                    <a:gd name="T55" fmla="*/ 85 h 199"/>
                    <a:gd name="T56" fmla="*/ 85 w 206"/>
                    <a:gd name="T57" fmla="*/ 95 h 1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6"/>
                    <a:gd name="T88" fmla="*/ 0 h 199"/>
                    <a:gd name="T89" fmla="*/ 206 w 206"/>
                    <a:gd name="T90" fmla="*/ 199 h 1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6" h="199">
                      <a:moveTo>
                        <a:pt x="57" y="161"/>
                      </a:moveTo>
                      <a:cubicBezTo>
                        <a:pt x="63" y="139"/>
                        <a:pt x="60" y="111"/>
                        <a:pt x="76" y="95"/>
                      </a:cubicBezTo>
                      <a:cubicBezTo>
                        <a:pt x="84" y="87"/>
                        <a:pt x="94" y="112"/>
                        <a:pt x="95" y="123"/>
                      </a:cubicBezTo>
                      <a:cubicBezTo>
                        <a:pt x="97" y="148"/>
                        <a:pt x="88" y="174"/>
                        <a:pt x="85" y="199"/>
                      </a:cubicBezTo>
                      <a:cubicBezTo>
                        <a:pt x="48" y="160"/>
                        <a:pt x="46" y="125"/>
                        <a:pt x="28" y="76"/>
                      </a:cubicBezTo>
                      <a:cubicBezTo>
                        <a:pt x="52" y="8"/>
                        <a:pt x="116" y="10"/>
                        <a:pt x="179" y="0"/>
                      </a:cubicBezTo>
                      <a:cubicBezTo>
                        <a:pt x="206" y="79"/>
                        <a:pt x="134" y="128"/>
                        <a:pt x="66" y="152"/>
                      </a:cubicBezTo>
                      <a:cubicBezTo>
                        <a:pt x="51" y="104"/>
                        <a:pt x="51" y="138"/>
                        <a:pt x="85" y="104"/>
                      </a:cubicBezTo>
                      <a:cubicBezTo>
                        <a:pt x="93" y="96"/>
                        <a:pt x="98" y="85"/>
                        <a:pt x="104" y="76"/>
                      </a:cubicBezTo>
                      <a:cubicBezTo>
                        <a:pt x="118" y="119"/>
                        <a:pt x="100" y="120"/>
                        <a:pt x="85" y="161"/>
                      </a:cubicBezTo>
                      <a:cubicBezTo>
                        <a:pt x="73" y="149"/>
                        <a:pt x="20" y="111"/>
                        <a:pt x="66" y="85"/>
                      </a:cubicBezTo>
                      <a:cubicBezTo>
                        <a:pt x="83" y="75"/>
                        <a:pt x="104" y="92"/>
                        <a:pt x="123" y="95"/>
                      </a:cubicBezTo>
                      <a:cubicBezTo>
                        <a:pt x="120" y="117"/>
                        <a:pt x="125" y="142"/>
                        <a:pt x="113" y="161"/>
                      </a:cubicBezTo>
                      <a:cubicBezTo>
                        <a:pt x="108" y="169"/>
                        <a:pt x="91" y="160"/>
                        <a:pt x="85" y="152"/>
                      </a:cubicBezTo>
                      <a:cubicBezTo>
                        <a:pt x="73" y="136"/>
                        <a:pt x="72" y="114"/>
                        <a:pt x="66" y="95"/>
                      </a:cubicBezTo>
                      <a:cubicBezTo>
                        <a:pt x="72" y="76"/>
                        <a:pt x="73" y="54"/>
                        <a:pt x="85" y="38"/>
                      </a:cubicBezTo>
                      <a:cubicBezTo>
                        <a:pt x="103" y="13"/>
                        <a:pt x="152" y="41"/>
                        <a:pt x="170" y="48"/>
                      </a:cubicBezTo>
                      <a:cubicBezTo>
                        <a:pt x="158" y="96"/>
                        <a:pt x="126" y="134"/>
                        <a:pt x="85" y="161"/>
                      </a:cubicBezTo>
                      <a:cubicBezTo>
                        <a:pt x="66" y="155"/>
                        <a:pt x="41" y="157"/>
                        <a:pt x="28" y="142"/>
                      </a:cubicBezTo>
                      <a:cubicBezTo>
                        <a:pt x="0" y="108"/>
                        <a:pt x="56" y="98"/>
                        <a:pt x="66" y="95"/>
                      </a:cubicBezTo>
                      <a:cubicBezTo>
                        <a:pt x="72" y="86"/>
                        <a:pt x="75" y="71"/>
                        <a:pt x="85" y="67"/>
                      </a:cubicBezTo>
                      <a:cubicBezTo>
                        <a:pt x="94" y="63"/>
                        <a:pt x="111" y="66"/>
                        <a:pt x="113" y="76"/>
                      </a:cubicBezTo>
                      <a:cubicBezTo>
                        <a:pt x="125" y="130"/>
                        <a:pt x="108" y="146"/>
                        <a:pt x="85" y="180"/>
                      </a:cubicBezTo>
                      <a:cubicBezTo>
                        <a:pt x="88" y="142"/>
                        <a:pt x="81" y="102"/>
                        <a:pt x="95" y="67"/>
                      </a:cubicBezTo>
                      <a:cubicBezTo>
                        <a:pt x="99" y="57"/>
                        <a:pt x="120" y="74"/>
                        <a:pt x="123" y="85"/>
                      </a:cubicBezTo>
                      <a:cubicBezTo>
                        <a:pt x="135" y="137"/>
                        <a:pt x="115" y="141"/>
                        <a:pt x="85" y="161"/>
                      </a:cubicBezTo>
                      <a:cubicBezTo>
                        <a:pt x="82" y="152"/>
                        <a:pt x="76" y="143"/>
                        <a:pt x="76" y="133"/>
                      </a:cubicBezTo>
                      <a:cubicBezTo>
                        <a:pt x="76" y="117"/>
                        <a:pt x="81" y="101"/>
                        <a:pt x="85" y="85"/>
                      </a:cubicBezTo>
                      <a:cubicBezTo>
                        <a:pt x="86" y="82"/>
                        <a:pt x="85" y="92"/>
                        <a:pt x="85" y="95"/>
                      </a:cubicBezTo>
                    </a:path>
                  </a:pathLst>
                </a:custGeom>
                <a:noFill/>
                <a:ln w="9525">
                  <a:solidFill>
                    <a:srgbClr val="996633"/>
                  </a:solidFill>
                  <a:round/>
                  <a:headEnd/>
                  <a:tailEnd/>
                </a:ln>
              </p:spPr>
              <p:txBody>
                <a:bodyPr/>
                <a:lstStyle/>
                <a:p>
                  <a:endParaRPr lang="ru-RU"/>
                </a:p>
              </p:txBody>
            </p:sp>
            <p:grpSp>
              <p:nvGrpSpPr>
                <p:cNvPr id="5" name="Группа 79"/>
                <p:cNvGrpSpPr>
                  <a:grpSpLocks/>
                </p:cNvGrpSpPr>
                <p:nvPr/>
              </p:nvGrpSpPr>
              <p:grpSpPr bwMode="auto">
                <a:xfrm>
                  <a:off x="923925" y="2986088"/>
                  <a:ext cx="1381125" cy="1362075"/>
                  <a:chOff x="924128" y="2986390"/>
                  <a:chExt cx="1381327" cy="1361874"/>
                </a:xfrm>
              </p:grpSpPr>
              <p:sp>
                <p:nvSpPr>
                  <p:cNvPr id="27" name="Кольцо 26"/>
                  <p:cNvSpPr/>
                  <p:nvPr/>
                </p:nvSpPr>
                <p:spPr>
                  <a:xfrm>
                    <a:off x="924128" y="2986391"/>
                    <a:ext cx="1381327" cy="1361873"/>
                  </a:xfrm>
                  <a:prstGeom prst="donut">
                    <a:avLst>
                      <a:gd name="adj" fmla="val 34274"/>
                    </a:avLst>
                  </a:prstGeom>
                  <a:ln>
                    <a:solidFill>
                      <a:schemeClr val="tx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ln>
                        <a:solidFill>
                          <a:schemeClr val="tx1"/>
                        </a:solidFill>
                      </a:ln>
                      <a:solidFill>
                        <a:schemeClr val="tx1"/>
                      </a:solidFill>
                    </a:endParaRPr>
                  </a:p>
                </p:txBody>
              </p:sp>
              <p:cxnSp>
                <p:nvCxnSpPr>
                  <p:cNvPr id="29" name="Прямая соединительная линия 28"/>
                  <p:cNvCxnSpPr>
                    <a:stCxn id="0" idx="7"/>
                  </p:cNvCxnSpPr>
                  <p:nvPr/>
                </p:nvCxnSpPr>
                <p:spPr>
                  <a:xfrm rot="16200000" flipH="1" flipV="1">
                    <a:off x="1710908" y="3196647"/>
                    <a:ext cx="403165" cy="382644"/>
                  </a:xfrm>
                  <a:prstGeom prst="line">
                    <a:avLst/>
                  </a:prstGeom>
                  <a:ln w="76200"/>
                </p:spPr>
                <p:style>
                  <a:lnRef idx="1">
                    <a:schemeClr val="dk1"/>
                  </a:lnRef>
                  <a:fillRef idx="0">
                    <a:schemeClr val="dk1"/>
                  </a:fillRef>
                  <a:effectRef idx="0">
                    <a:schemeClr val="dk1"/>
                  </a:effectRef>
                  <a:fontRef idx="minor">
                    <a:schemeClr val="tx1"/>
                  </a:fontRef>
                </p:style>
              </p:cxnSp>
              <p:cxnSp>
                <p:nvCxnSpPr>
                  <p:cNvPr id="35" name="Прямая соединительная линия 34"/>
                  <p:cNvCxnSpPr>
                    <a:stCxn id="0" idx="3"/>
                  </p:cNvCxnSpPr>
                  <p:nvPr/>
                </p:nvCxnSpPr>
                <p:spPr>
                  <a:xfrm rot="5400000" flipH="1" flipV="1">
                    <a:off x="1129798" y="3750599"/>
                    <a:ext cx="393642" cy="401696"/>
                  </a:xfrm>
                  <a:prstGeom prst="line">
                    <a:avLst/>
                  </a:prstGeom>
                  <a:ln w="76200"/>
                </p:spPr>
                <p:style>
                  <a:lnRef idx="1">
                    <a:schemeClr val="dk1"/>
                  </a:lnRef>
                  <a:fillRef idx="0">
                    <a:schemeClr val="dk1"/>
                  </a:fillRef>
                  <a:effectRef idx="0">
                    <a:schemeClr val="dk1"/>
                  </a:effectRef>
                  <a:fontRef idx="minor">
                    <a:schemeClr val="tx1"/>
                  </a:fontRef>
                </p:style>
              </p:cxnSp>
              <p:cxnSp>
                <p:nvCxnSpPr>
                  <p:cNvPr id="39" name="Прямая соединительная линия 38"/>
                  <p:cNvCxnSpPr>
                    <a:stCxn id="0" idx="5"/>
                  </p:cNvCxnSpPr>
                  <p:nvPr/>
                </p:nvCxnSpPr>
                <p:spPr>
                  <a:xfrm rot="5400000" flipH="1">
                    <a:off x="1725194" y="3769649"/>
                    <a:ext cx="374595" cy="382644"/>
                  </a:xfrm>
                  <a:prstGeom prst="line">
                    <a:avLst/>
                  </a:prstGeom>
                  <a:ln w="76200"/>
                </p:spPr>
                <p:style>
                  <a:lnRef idx="1">
                    <a:schemeClr val="dk1"/>
                  </a:lnRef>
                  <a:fillRef idx="0">
                    <a:schemeClr val="dk1"/>
                  </a:fillRef>
                  <a:effectRef idx="0">
                    <a:schemeClr val="dk1"/>
                  </a:effectRef>
                  <a:fontRef idx="minor">
                    <a:schemeClr val="tx1"/>
                  </a:fontRef>
                </p:style>
              </p:cxnSp>
              <p:cxnSp>
                <p:nvCxnSpPr>
                  <p:cNvPr id="42" name="Прямая соединительная линия 41"/>
                  <p:cNvCxnSpPr>
                    <a:stCxn id="0" idx="1"/>
                  </p:cNvCxnSpPr>
                  <p:nvPr/>
                </p:nvCxnSpPr>
                <p:spPr>
                  <a:xfrm rot="16200000" flipH="1">
                    <a:off x="1100429" y="3211727"/>
                    <a:ext cx="422213" cy="371529"/>
                  </a:xfrm>
                  <a:prstGeom prst="line">
                    <a:avLst/>
                  </a:prstGeom>
                  <a:ln w="76200"/>
                </p:spPr>
                <p:style>
                  <a:lnRef idx="1">
                    <a:schemeClr val="dk1"/>
                  </a:lnRef>
                  <a:fillRef idx="0">
                    <a:schemeClr val="dk1"/>
                  </a:fillRef>
                  <a:effectRef idx="0">
                    <a:schemeClr val="dk1"/>
                  </a:effectRef>
                  <a:fontRef idx="minor">
                    <a:schemeClr val="tx1"/>
                  </a:fontRef>
                </p:style>
              </p:cxnSp>
              <p:sp>
                <p:nvSpPr>
                  <p:cNvPr id="50" name="Овал 49"/>
                  <p:cNvSpPr/>
                  <p:nvPr/>
                </p:nvSpPr>
                <p:spPr>
                  <a:xfrm>
                    <a:off x="1079726" y="3472093"/>
                    <a:ext cx="136545" cy="10793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p>
                </p:txBody>
              </p:sp>
              <p:cxnSp>
                <p:nvCxnSpPr>
                  <p:cNvPr id="52" name="Прямая соединительная линия 51"/>
                  <p:cNvCxnSpPr>
                    <a:stCxn id="0" idx="6"/>
                  </p:cNvCxnSpPr>
                  <p:nvPr/>
                </p:nvCxnSpPr>
                <p:spPr>
                  <a:xfrm flipH="1">
                    <a:off x="1741811" y="3667327"/>
                    <a:ext cx="563644" cy="39682"/>
                  </a:xfrm>
                  <a:prstGeom prst="line">
                    <a:avLst/>
                  </a:prstGeom>
                  <a:ln w="76200"/>
                </p:spPr>
                <p:style>
                  <a:lnRef idx="1">
                    <a:schemeClr val="dk1"/>
                  </a:lnRef>
                  <a:fillRef idx="0">
                    <a:schemeClr val="dk1"/>
                  </a:fillRef>
                  <a:effectRef idx="0">
                    <a:schemeClr val="dk1"/>
                  </a:effectRef>
                  <a:fontRef idx="minor">
                    <a:schemeClr val="tx1"/>
                  </a:fontRef>
                </p:style>
              </p:cxnSp>
              <p:cxnSp>
                <p:nvCxnSpPr>
                  <p:cNvPr id="56" name="Прямая соединительная линия 55"/>
                  <p:cNvCxnSpPr>
                    <a:stCxn id="0" idx="2"/>
                  </p:cNvCxnSpPr>
                  <p:nvPr/>
                </p:nvCxnSpPr>
                <p:spPr>
                  <a:xfrm rot="10800000" flipH="1" flipV="1">
                    <a:off x="924128" y="3667327"/>
                    <a:ext cx="535066" cy="9524"/>
                  </a:xfrm>
                  <a:prstGeom prst="line">
                    <a:avLst/>
                  </a:prstGeom>
                  <a:ln w="76200"/>
                </p:spPr>
                <p:style>
                  <a:lnRef idx="1">
                    <a:schemeClr val="dk1"/>
                  </a:lnRef>
                  <a:fillRef idx="0">
                    <a:schemeClr val="dk1"/>
                  </a:fillRef>
                  <a:effectRef idx="0">
                    <a:schemeClr val="dk1"/>
                  </a:effectRef>
                  <a:fontRef idx="minor">
                    <a:schemeClr val="tx1"/>
                  </a:fontRef>
                </p:style>
              </p:cxnSp>
              <p:cxnSp>
                <p:nvCxnSpPr>
                  <p:cNvPr id="59" name="Прямая соединительная линия 58"/>
                  <p:cNvCxnSpPr>
                    <a:stCxn id="0" idx="4"/>
                  </p:cNvCxnSpPr>
                  <p:nvPr/>
                </p:nvCxnSpPr>
                <p:spPr>
                  <a:xfrm rot="5400000" flipH="1" flipV="1">
                    <a:off x="1347339" y="4071284"/>
                    <a:ext cx="544433" cy="9526"/>
                  </a:xfrm>
                  <a:prstGeom prst="line">
                    <a:avLst/>
                  </a:prstGeom>
                  <a:ln w="76200"/>
                </p:spPr>
                <p:style>
                  <a:lnRef idx="1">
                    <a:schemeClr val="dk1"/>
                  </a:lnRef>
                  <a:fillRef idx="0">
                    <a:schemeClr val="dk1"/>
                  </a:fillRef>
                  <a:effectRef idx="0">
                    <a:schemeClr val="dk1"/>
                  </a:effectRef>
                  <a:fontRef idx="minor">
                    <a:schemeClr val="tx1"/>
                  </a:fontRef>
                </p:style>
              </p:cxnSp>
              <p:cxnSp>
                <p:nvCxnSpPr>
                  <p:cNvPr id="62" name="Прямая соединительная линия 61"/>
                  <p:cNvCxnSpPr>
                    <a:stCxn id="0" idx="0"/>
                  </p:cNvCxnSpPr>
                  <p:nvPr/>
                </p:nvCxnSpPr>
                <p:spPr>
                  <a:xfrm rot="16200000" flipH="1">
                    <a:off x="1342578" y="3258604"/>
                    <a:ext cx="553955" cy="9526"/>
                  </a:xfrm>
                  <a:prstGeom prst="line">
                    <a:avLst/>
                  </a:prstGeom>
                  <a:ln w="76200"/>
                </p:spPr>
                <p:style>
                  <a:lnRef idx="1">
                    <a:schemeClr val="dk1"/>
                  </a:lnRef>
                  <a:fillRef idx="0">
                    <a:schemeClr val="dk1"/>
                  </a:fillRef>
                  <a:effectRef idx="0">
                    <a:schemeClr val="dk1"/>
                  </a:effectRef>
                  <a:fontRef idx="minor">
                    <a:schemeClr val="tx1"/>
                  </a:fontRef>
                </p:style>
              </p:cxnSp>
              <p:sp>
                <p:nvSpPr>
                  <p:cNvPr id="65" name="Овал 64"/>
                  <p:cNvSpPr/>
                  <p:nvPr/>
                </p:nvSpPr>
                <p:spPr>
                  <a:xfrm>
                    <a:off x="1419500" y="3287970"/>
                    <a:ext cx="136545" cy="10634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p>
                </p:txBody>
              </p:sp>
              <p:sp>
                <p:nvSpPr>
                  <p:cNvPr id="66" name="Овал 65"/>
                  <p:cNvSpPr/>
                  <p:nvPr/>
                </p:nvSpPr>
                <p:spPr>
                  <a:xfrm>
                    <a:off x="1721170" y="3160989"/>
                    <a:ext cx="136545" cy="10793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p>
                </p:txBody>
              </p:sp>
              <p:sp>
                <p:nvSpPr>
                  <p:cNvPr id="67" name="Овал 66"/>
                  <p:cNvSpPr/>
                  <p:nvPr/>
                </p:nvSpPr>
                <p:spPr>
                  <a:xfrm>
                    <a:off x="1925988" y="3502251"/>
                    <a:ext cx="136545" cy="1063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p>
                </p:txBody>
              </p:sp>
              <p:sp>
                <p:nvSpPr>
                  <p:cNvPr id="68" name="Овал 67"/>
                  <p:cNvSpPr/>
                  <p:nvPr/>
                </p:nvSpPr>
                <p:spPr>
                  <a:xfrm>
                    <a:off x="1965680" y="3784784"/>
                    <a:ext cx="134958" cy="1063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p>
                </p:txBody>
              </p:sp>
              <p:sp>
                <p:nvSpPr>
                  <p:cNvPr id="69" name="Овал 68"/>
                  <p:cNvSpPr/>
                  <p:nvPr/>
                </p:nvSpPr>
                <p:spPr>
                  <a:xfrm>
                    <a:off x="1751337" y="4037160"/>
                    <a:ext cx="136545" cy="10634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p>
                </p:txBody>
              </p:sp>
              <p:sp>
                <p:nvSpPr>
                  <p:cNvPr id="70" name="Овал 69"/>
                  <p:cNvSpPr/>
                  <p:nvPr/>
                </p:nvSpPr>
                <p:spPr>
                  <a:xfrm>
                    <a:off x="1352816" y="4075254"/>
                    <a:ext cx="134958" cy="10793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p>
                </p:txBody>
              </p:sp>
              <p:sp>
                <p:nvSpPr>
                  <p:cNvPr id="71" name="Овал 70"/>
                  <p:cNvSpPr/>
                  <p:nvPr/>
                </p:nvSpPr>
                <p:spPr>
                  <a:xfrm>
                    <a:off x="1128946" y="3784784"/>
                    <a:ext cx="134957" cy="1063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p>
                </p:txBody>
              </p:sp>
            </p:grpSp>
            <p:grpSp>
              <p:nvGrpSpPr>
                <p:cNvPr id="6" name="Группа 80"/>
                <p:cNvGrpSpPr>
                  <a:grpSpLocks/>
                </p:cNvGrpSpPr>
                <p:nvPr/>
              </p:nvGrpSpPr>
              <p:grpSpPr bwMode="auto">
                <a:xfrm>
                  <a:off x="400050" y="3881438"/>
                  <a:ext cx="2714625" cy="1928812"/>
                  <a:chOff x="400455" y="3881336"/>
                  <a:chExt cx="2714625" cy="1929116"/>
                </a:xfrm>
              </p:grpSpPr>
              <p:grpSp>
                <p:nvGrpSpPr>
                  <p:cNvPr id="7" name="Группа 15"/>
                  <p:cNvGrpSpPr>
                    <a:grpSpLocks/>
                  </p:cNvGrpSpPr>
                  <p:nvPr/>
                </p:nvGrpSpPr>
                <p:grpSpPr bwMode="auto">
                  <a:xfrm>
                    <a:off x="400455" y="4791277"/>
                    <a:ext cx="2714625" cy="1019175"/>
                    <a:chOff x="380999" y="4781550"/>
                    <a:chExt cx="2714625" cy="1019175"/>
                  </a:xfrm>
                </p:grpSpPr>
                <p:sp>
                  <p:nvSpPr>
                    <p:cNvPr id="47129" name="Freeform 10"/>
                    <p:cNvSpPr>
                      <a:spLocks/>
                    </p:cNvSpPr>
                    <p:nvPr/>
                  </p:nvSpPr>
                  <p:spPr bwMode="auto">
                    <a:xfrm>
                      <a:off x="380999" y="4781550"/>
                      <a:ext cx="2714625" cy="1019175"/>
                    </a:xfrm>
                    <a:custGeom>
                      <a:avLst/>
                      <a:gdLst>
                        <a:gd name="T0" fmla="*/ 2861 w 3082"/>
                        <a:gd name="T1" fmla="*/ 463 h 1483"/>
                        <a:gd name="T2" fmla="*/ 2701 w 3082"/>
                        <a:gd name="T3" fmla="*/ 454 h 1483"/>
                        <a:gd name="T4" fmla="*/ 2653 w 3082"/>
                        <a:gd name="T5" fmla="*/ 369 h 1483"/>
                        <a:gd name="T6" fmla="*/ 2748 w 3082"/>
                        <a:gd name="T7" fmla="*/ 0 h 1483"/>
                        <a:gd name="T8" fmla="*/ 2908 w 3082"/>
                        <a:gd name="T9" fmla="*/ 57 h 1483"/>
                        <a:gd name="T10" fmla="*/ 2937 w 3082"/>
                        <a:gd name="T11" fmla="*/ 76 h 1483"/>
                        <a:gd name="T12" fmla="*/ 2965 w 3082"/>
                        <a:gd name="T13" fmla="*/ 95 h 1483"/>
                        <a:gd name="T14" fmla="*/ 3031 w 3082"/>
                        <a:gd name="T15" fmla="*/ 189 h 1483"/>
                        <a:gd name="T16" fmla="*/ 3050 w 3082"/>
                        <a:gd name="T17" fmla="*/ 217 h 1483"/>
                        <a:gd name="T18" fmla="*/ 3069 w 3082"/>
                        <a:gd name="T19" fmla="*/ 246 h 1483"/>
                        <a:gd name="T20" fmla="*/ 3003 w 3082"/>
                        <a:gd name="T21" fmla="*/ 444 h 1483"/>
                        <a:gd name="T22" fmla="*/ 2908 w 3082"/>
                        <a:gd name="T23" fmla="*/ 482 h 1483"/>
                        <a:gd name="T24" fmla="*/ 2880 w 3082"/>
                        <a:gd name="T25" fmla="*/ 501 h 1483"/>
                        <a:gd name="T26" fmla="*/ 2738 w 3082"/>
                        <a:gd name="T27" fmla="*/ 520 h 1483"/>
                        <a:gd name="T28" fmla="*/ 2710 w 3082"/>
                        <a:gd name="T29" fmla="*/ 529 h 1483"/>
                        <a:gd name="T30" fmla="*/ 2701 w 3082"/>
                        <a:gd name="T31" fmla="*/ 557 h 1483"/>
                        <a:gd name="T32" fmla="*/ 2644 w 3082"/>
                        <a:gd name="T33" fmla="*/ 614 h 1483"/>
                        <a:gd name="T34" fmla="*/ 2616 w 3082"/>
                        <a:gd name="T35" fmla="*/ 642 h 1483"/>
                        <a:gd name="T36" fmla="*/ 2531 w 3082"/>
                        <a:gd name="T37" fmla="*/ 916 h 1483"/>
                        <a:gd name="T38" fmla="*/ 2474 w 3082"/>
                        <a:gd name="T39" fmla="*/ 1020 h 1483"/>
                        <a:gd name="T40" fmla="*/ 2436 w 3082"/>
                        <a:gd name="T41" fmla="*/ 1077 h 1483"/>
                        <a:gd name="T42" fmla="*/ 2398 w 3082"/>
                        <a:gd name="T43" fmla="*/ 1133 h 1483"/>
                        <a:gd name="T44" fmla="*/ 2323 w 3082"/>
                        <a:gd name="T45" fmla="*/ 1209 h 1483"/>
                        <a:gd name="T46" fmla="*/ 2247 w 3082"/>
                        <a:gd name="T47" fmla="*/ 1275 h 1483"/>
                        <a:gd name="T48" fmla="*/ 2181 w 3082"/>
                        <a:gd name="T49" fmla="*/ 1313 h 1483"/>
                        <a:gd name="T50" fmla="*/ 2162 w 3082"/>
                        <a:gd name="T51" fmla="*/ 1341 h 1483"/>
                        <a:gd name="T52" fmla="*/ 2030 w 3082"/>
                        <a:gd name="T53" fmla="*/ 1398 h 1483"/>
                        <a:gd name="T54" fmla="*/ 1756 w 3082"/>
                        <a:gd name="T55" fmla="*/ 1483 h 1483"/>
                        <a:gd name="T56" fmla="*/ 1501 w 3082"/>
                        <a:gd name="T57" fmla="*/ 1473 h 1483"/>
                        <a:gd name="T58" fmla="*/ 1473 w 3082"/>
                        <a:gd name="T59" fmla="*/ 1464 h 1483"/>
                        <a:gd name="T60" fmla="*/ 1360 w 3082"/>
                        <a:gd name="T61" fmla="*/ 1436 h 1483"/>
                        <a:gd name="T62" fmla="*/ 1331 w 3082"/>
                        <a:gd name="T63" fmla="*/ 1426 h 1483"/>
                        <a:gd name="T64" fmla="*/ 1228 w 3082"/>
                        <a:gd name="T65" fmla="*/ 1332 h 1483"/>
                        <a:gd name="T66" fmla="*/ 1171 w 3082"/>
                        <a:gd name="T67" fmla="*/ 1294 h 1483"/>
                        <a:gd name="T68" fmla="*/ 1143 w 3082"/>
                        <a:gd name="T69" fmla="*/ 1275 h 1483"/>
                        <a:gd name="T70" fmla="*/ 1124 w 3082"/>
                        <a:gd name="T71" fmla="*/ 1247 h 1483"/>
                        <a:gd name="T72" fmla="*/ 1095 w 3082"/>
                        <a:gd name="T73" fmla="*/ 1228 h 1483"/>
                        <a:gd name="T74" fmla="*/ 1086 w 3082"/>
                        <a:gd name="T75" fmla="*/ 1199 h 1483"/>
                        <a:gd name="T76" fmla="*/ 1029 w 3082"/>
                        <a:gd name="T77" fmla="*/ 1143 h 1483"/>
                        <a:gd name="T78" fmla="*/ 944 w 3082"/>
                        <a:gd name="T79" fmla="*/ 1001 h 1483"/>
                        <a:gd name="T80" fmla="*/ 878 w 3082"/>
                        <a:gd name="T81" fmla="*/ 850 h 1483"/>
                        <a:gd name="T82" fmla="*/ 737 w 3082"/>
                        <a:gd name="T83" fmla="*/ 690 h 1483"/>
                        <a:gd name="T84" fmla="*/ 661 w 3082"/>
                        <a:gd name="T85" fmla="*/ 633 h 1483"/>
                        <a:gd name="T86" fmla="*/ 585 w 3082"/>
                        <a:gd name="T87" fmla="*/ 586 h 1483"/>
                        <a:gd name="T88" fmla="*/ 529 w 3082"/>
                        <a:gd name="T89" fmla="*/ 567 h 1483"/>
                        <a:gd name="T90" fmla="*/ 453 w 3082"/>
                        <a:gd name="T91" fmla="*/ 576 h 1483"/>
                        <a:gd name="T92" fmla="*/ 397 w 3082"/>
                        <a:gd name="T93" fmla="*/ 595 h 1483"/>
                        <a:gd name="T94" fmla="*/ 255 w 3082"/>
                        <a:gd name="T95" fmla="*/ 586 h 1483"/>
                        <a:gd name="T96" fmla="*/ 104 w 3082"/>
                        <a:gd name="T97" fmla="*/ 567 h 1483"/>
                        <a:gd name="T98" fmla="*/ 66 w 3082"/>
                        <a:gd name="T99" fmla="*/ 520 h 1483"/>
                        <a:gd name="T100" fmla="*/ 47 w 3082"/>
                        <a:gd name="T101" fmla="*/ 491 h 1483"/>
                        <a:gd name="T102" fmla="*/ 57 w 3082"/>
                        <a:gd name="T103" fmla="*/ 520 h 1483"/>
                        <a:gd name="T104" fmla="*/ 113 w 3082"/>
                        <a:gd name="T105" fmla="*/ 567 h 1483"/>
                        <a:gd name="T106" fmla="*/ 161 w 3082"/>
                        <a:gd name="T107" fmla="*/ 605 h 1483"/>
                        <a:gd name="T108" fmla="*/ 217 w 3082"/>
                        <a:gd name="T109" fmla="*/ 642 h 1483"/>
                        <a:gd name="T110" fmla="*/ 246 w 3082"/>
                        <a:gd name="T111" fmla="*/ 661 h 1483"/>
                        <a:gd name="T112" fmla="*/ 293 w 3082"/>
                        <a:gd name="T113" fmla="*/ 671 h 1483"/>
                        <a:gd name="T114" fmla="*/ 283 w 3082"/>
                        <a:gd name="T115" fmla="*/ 737 h 1483"/>
                        <a:gd name="T116" fmla="*/ 142 w 3082"/>
                        <a:gd name="T117" fmla="*/ 841 h 1483"/>
                        <a:gd name="T118" fmla="*/ 123 w 3082"/>
                        <a:gd name="T119" fmla="*/ 869 h 1483"/>
                        <a:gd name="T120" fmla="*/ 57 w 3082"/>
                        <a:gd name="T121" fmla="*/ 897 h 1483"/>
                        <a:gd name="T122" fmla="*/ 28 w 3082"/>
                        <a:gd name="T123" fmla="*/ 935 h 1483"/>
                        <a:gd name="T124" fmla="*/ 0 w 3082"/>
                        <a:gd name="T125" fmla="*/ 945 h 14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82"/>
                        <a:gd name="T190" fmla="*/ 0 h 1483"/>
                        <a:gd name="T191" fmla="*/ 3082 w 3082"/>
                        <a:gd name="T192" fmla="*/ 1483 h 148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82" h="1483">
                          <a:moveTo>
                            <a:pt x="2861" y="463"/>
                          </a:moveTo>
                          <a:cubicBezTo>
                            <a:pt x="2799" y="494"/>
                            <a:pt x="2765" y="474"/>
                            <a:pt x="2701" y="454"/>
                          </a:cubicBezTo>
                          <a:cubicBezTo>
                            <a:pt x="2682" y="426"/>
                            <a:pt x="2672" y="397"/>
                            <a:pt x="2653" y="369"/>
                          </a:cubicBezTo>
                          <a:cubicBezTo>
                            <a:pt x="2624" y="247"/>
                            <a:pt x="2632" y="76"/>
                            <a:pt x="2748" y="0"/>
                          </a:cubicBezTo>
                          <a:cubicBezTo>
                            <a:pt x="2832" y="11"/>
                            <a:pt x="2839" y="11"/>
                            <a:pt x="2908" y="57"/>
                          </a:cubicBezTo>
                          <a:cubicBezTo>
                            <a:pt x="2918" y="63"/>
                            <a:pt x="2927" y="70"/>
                            <a:pt x="2937" y="76"/>
                          </a:cubicBezTo>
                          <a:cubicBezTo>
                            <a:pt x="2946" y="82"/>
                            <a:pt x="2965" y="95"/>
                            <a:pt x="2965" y="95"/>
                          </a:cubicBezTo>
                          <a:cubicBezTo>
                            <a:pt x="3052" y="223"/>
                            <a:pt x="2962" y="91"/>
                            <a:pt x="3031" y="189"/>
                          </a:cubicBezTo>
                          <a:cubicBezTo>
                            <a:pt x="3038" y="198"/>
                            <a:pt x="3044" y="208"/>
                            <a:pt x="3050" y="217"/>
                          </a:cubicBezTo>
                          <a:cubicBezTo>
                            <a:pt x="3056" y="227"/>
                            <a:pt x="3069" y="246"/>
                            <a:pt x="3069" y="246"/>
                          </a:cubicBezTo>
                          <a:cubicBezTo>
                            <a:pt x="3064" y="311"/>
                            <a:pt x="3082" y="419"/>
                            <a:pt x="3003" y="444"/>
                          </a:cubicBezTo>
                          <a:cubicBezTo>
                            <a:pt x="2971" y="465"/>
                            <a:pt x="2941" y="465"/>
                            <a:pt x="2908" y="482"/>
                          </a:cubicBezTo>
                          <a:cubicBezTo>
                            <a:pt x="2898" y="487"/>
                            <a:pt x="2891" y="499"/>
                            <a:pt x="2880" y="501"/>
                          </a:cubicBezTo>
                          <a:cubicBezTo>
                            <a:pt x="2833" y="511"/>
                            <a:pt x="2738" y="520"/>
                            <a:pt x="2738" y="520"/>
                          </a:cubicBezTo>
                          <a:cubicBezTo>
                            <a:pt x="2729" y="523"/>
                            <a:pt x="2717" y="522"/>
                            <a:pt x="2710" y="529"/>
                          </a:cubicBezTo>
                          <a:cubicBezTo>
                            <a:pt x="2703" y="536"/>
                            <a:pt x="2707" y="549"/>
                            <a:pt x="2701" y="557"/>
                          </a:cubicBezTo>
                          <a:cubicBezTo>
                            <a:pt x="2685" y="578"/>
                            <a:pt x="2663" y="595"/>
                            <a:pt x="2644" y="614"/>
                          </a:cubicBezTo>
                          <a:cubicBezTo>
                            <a:pt x="2635" y="623"/>
                            <a:pt x="2616" y="642"/>
                            <a:pt x="2616" y="642"/>
                          </a:cubicBezTo>
                          <a:cubicBezTo>
                            <a:pt x="2581" y="743"/>
                            <a:pt x="2588" y="818"/>
                            <a:pt x="2531" y="916"/>
                          </a:cubicBezTo>
                          <a:cubicBezTo>
                            <a:pt x="2511" y="950"/>
                            <a:pt x="2494" y="986"/>
                            <a:pt x="2474" y="1020"/>
                          </a:cubicBezTo>
                          <a:cubicBezTo>
                            <a:pt x="2462" y="1040"/>
                            <a:pt x="2436" y="1077"/>
                            <a:pt x="2436" y="1077"/>
                          </a:cubicBezTo>
                          <a:cubicBezTo>
                            <a:pt x="2416" y="1163"/>
                            <a:pt x="2446" y="1076"/>
                            <a:pt x="2398" y="1133"/>
                          </a:cubicBezTo>
                          <a:cubicBezTo>
                            <a:pt x="2365" y="1172"/>
                            <a:pt x="2380" y="1188"/>
                            <a:pt x="2323" y="1209"/>
                          </a:cubicBezTo>
                          <a:cubicBezTo>
                            <a:pt x="2295" y="1237"/>
                            <a:pt x="2285" y="1263"/>
                            <a:pt x="2247" y="1275"/>
                          </a:cubicBezTo>
                          <a:cubicBezTo>
                            <a:pt x="2226" y="1289"/>
                            <a:pt x="2201" y="1297"/>
                            <a:pt x="2181" y="1313"/>
                          </a:cubicBezTo>
                          <a:cubicBezTo>
                            <a:pt x="2172" y="1320"/>
                            <a:pt x="2170" y="1333"/>
                            <a:pt x="2162" y="1341"/>
                          </a:cubicBezTo>
                          <a:cubicBezTo>
                            <a:pt x="2128" y="1375"/>
                            <a:pt x="2074" y="1386"/>
                            <a:pt x="2030" y="1398"/>
                          </a:cubicBezTo>
                          <a:cubicBezTo>
                            <a:pt x="1964" y="1464"/>
                            <a:pt x="1845" y="1472"/>
                            <a:pt x="1756" y="1483"/>
                          </a:cubicBezTo>
                          <a:cubicBezTo>
                            <a:pt x="1671" y="1480"/>
                            <a:pt x="1586" y="1479"/>
                            <a:pt x="1501" y="1473"/>
                          </a:cubicBezTo>
                          <a:cubicBezTo>
                            <a:pt x="1491" y="1472"/>
                            <a:pt x="1483" y="1466"/>
                            <a:pt x="1473" y="1464"/>
                          </a:cubicBezTo>
                          <a:cubicBezTo>
                            <a:pt x="1368" y="1440"/>
                            <a:pt x="1464" y="1470"/>
                            <a:pt x="1360" y="1436"/>
                          </a:cubicBezTo>
                          <a:cubicBezTo>
                            <a:pt x="1350" y="1433"/>
                            <a:pt x="1331" y="1426"/>
                            <a:pt x="1331" y="1426"/>
                          </a:cubicBezTo>
                          <a:cubicBezTo>
                            <a:pt x="1307" y="1389"/>
                            <a:pt x="1264" y="1360"/>
                            <a:pt x="1228" y="1332"/>
                          </a:cubicBezTo>
                          <a:cubicBezTo>
                            <a:pt x="1210" y="1318"/>
                            <a:pt x="1190" y="1307"/>
                            <a:pt x="1171" y="1294"/>
                          </a:cubicBezTo>
                          <a:cubicBezTo>
                            <a:pt x="1162" y="1288"/>
                            <a:pt x="1143" y="1275"/>
                            <a:pt x="1143" y="1275"/>
                          </a:cubicBezTo>
                          <a:cubicBezTo>
                            <a:pt x="1137" y="1266"/>
                            <a:pt x="1132" y="1255"/>
                            <a:pt x="1124" y="1247"/>
                          </a:cubicBezTo>
                          <a:cubicBezTo>
                            <a:pt x="1116" y="1239"/>
                            <a:pt x="1102" y="1237"/>
                            <a:pt x="1095" y="1228"/>
                          </a:cubicBezTo>
                          <a:cubicBezTo>
                            <a:pt x="1089" y="1220"/>
                            <a:pt x="1090" y="1208"/>
                            <a:pt x="1086" y="1199"/>
                          </a:cubicBezTo>
                          <a:cubicBezTo>
                            <a:pt x="1070" y="1167"/>
                            <a:pt x="1059" y="1165"/>
                            <a:pt x="1029" y="1143"/>
                          </a:cubicBezTo>
                          <a:cubicBezTo>
                            <a:pt x="1012" y="1090"/>
                            <a:pt x="983" y="1040"/>
                            <a:pt x="944" y="1001"/>
                          </a:cubicBezTo>
                          <a:cubicBezTo>
                            <a:pt x="926" y="945"/>
                            <a:pt x="915" y="898"/>
                            <a:pt x="878" y="850"/>
                          </a:cubicBezTo>
                          <a:cubicBezTo>
                            <a:pt x="855" y="779"/>
                            <a:pt x="803" y="722"/>
                            <a:pt x="737" y="690"/>
                          </a:cubicBezTo>
                          <a:cubicBezTo>
                            <a:pt x="715" y="656"/>
                            <a:pt x="699" y="645"/>
                            <a:pt x="661" y="633"/>
                          </a:cubicBezTo>
                          <a:cubicBezTo>
                            <a:pt x="638" y="617"/>
                            <a:pt x="609" y="597"/>
                            <a:pt x="585" y="586"/>
                          </a:cubicBezTo>
                          <a:cubicBezTo>
                            <a:pt x="567" y="578"/>
                            <a:pt x="529" y="567"/>
                            <a:pt x="529" y="567"/>
                          </a:cubicBezTo>
                          <a:cubicBezTo>
                            <a:pt x="504" y="570"/>
                            <a:pt x="478" y="571"/>
                            <a:pt x="453" y="576"/>
                          </a:cubicBezTo>
                          <a:cubicBezTo>
                            <a:pt x="434" y="580"/>
                            <a:pt x="397" y="595"/>
                            <a:pt x="397" y="595"/>
                          </a:cubicBezTo>
                          <a:cubicBezTo>
                            <a:pt x="350" y="592"/>
                            <a:pt x="302" y="591"/>
                            <a:pt x="255" y="586"/>
                          </a:cubicBezTo>
                          <a:cubicBezTo>
                            <a:pt x="204" y="581"/>
                            <a:pt x="104" y="567"/>
                            <a:pt x="104" y="567"/>
                          </a:cubicBezTo>
                          <a:cubicBezTo>
                            <a:pt x="58" y="536"/>
                            <a:pt x="89" y="565"/>
                            <a:pt x="66" y="520"/>
                          </a:cubicBezTo>
                          <a:cubicBezTo>
                            <a:pt x="61" y="510"/>
                            <a:pt x="59" y="491"/>
                            <a:pt x="47" y="491"/>
                          </a:cubicBezTo>
                          <a:cubicBezTo>
                            <a:pt x="37" y="491"/>
                            <a:pt x="51" y="511"/>
                            <a:pt x="57" y="520"/>
                          </a:cubicBezTo>
                          <a:cubicBezTo>
                            <a:pt x="71" y="541"/>
                            <a:pt x="93" y="553"/>
                            <a:pt x="113" y="567"/>
                          </a:cubicBezTo>
                          <a:cubicBezTo>
                            <a:pt x="155" y="629"/>
                            <a:pt x="106" y="568"/>
                            <a:pt x="161" y="605"/>
                          </a:cubicBezTo>
                          <a:cubicBezTo>
                            <a:pt x="230" y="651"/>
                            <a:pt x="151" y="621"/>
                            <a:pt x="217" y="642"/>
                          </a:cubicBezTo>
                          <a:cubicBezTo>
                            <a:pt x="227" y="648"/>
                            <a:pt x="235" y="657"/>
                            <a:pt x="246" y="661"/>
                          </a:cubicBezTo>
                          <a:cubicBezTo>
                            <a:pt x="261" y="667"/>
                            <a:pt x="286" y="657"/>
                            <a:pt x="293" y="671"/>
                          </a:cubicBezTo>
                          <a:cubicBezTo>
                            <a:pt x="303" y="691"/>
                            <a:pt x="290" y="716"/>
                            <a:pt x="283" y="737"/>
                          </a:cubicBezTo>
                          <a:cubicBezTo>
                            <a:pt x="267" y="788"/>
                            <a:pt x="183" y="813"/>
                            <a:pt x="142" y="841"/>
                          </a:cubicBezTo>
                          <a:cubicBezTo>
                            <a:pt x="136" y="850"/>
                            <a:pt x="132" y="863"/>
                            <a:pt x="123" y="869"/>
                          </a:cubicBezTo>
                          <a:cubicBezTo>
                            <a:pt x="57" y="912"/>
                            <a:pt x="110" y="844"/>
                            <a:pt x="57" y="897"/>
                          </a:cubicBezTo>
                          <a:cubicBezTo>
                            <a:pt x="46" y="908"/>
                            <a:pt x="40" y="925"/>
                            <a:pt x="28" y="935"/>
                          </a:cubicBezTo>
                          <a:cubicBezTo>
                            <a:pt x="20" y="941"/>
                            <a:pt x="0" y="945"/>
                            <a:pt x="0" y="945"/>
                          </a:cubicBezTo>
                        </a:path>
                      </a:pathLst>
                    </a:custGeom>
                    <a:noFill/>
                    <a:ln w="76200">
                      <a:solidFill>
                        <a:schemeClr val="hlink"/>
                      </a:solidFill>
                      <a:round/>
                      <a:headEnd/>
                      <a:tailEnd/>
                    </a:ln>
                  </p:spPr>
                  <p:txBody>
                    <a:bodyPr/>
                    <a:lstStyle/>
                    <a:p>
                      <a:endParaRPr lang="ru-RU"/>
                    </a:p>
                  </p:txBody>
                </p:sp>
                <p:sp>
                  <p:nvSpPr>
                    <p:cNvPr id="47130" name="Freeform 11"/>
                    <p:cNvSpPr>
                      <a:spLocks/>
                    </p:cNvSpPr>
                    <p:nvPr/>
                  </p:nvSpPr>
                  <p:spPr bwMode="auto">
                    <a:xfrm>
                      <a:off x="2725738" y="4791075"/>
                      <a:ext cx="327025" cy="315913"/>
                    </a:xfrm>
                    <a:custGeom>
                      <a:avLst/>
                      <a:gdLst>
                        <a:gd name="T0" fmla="*/ 57 w 206"/>
                        <a:gd name="T1" fmla="*/ 161 h 199"/>
                        <a:gd name="T2" fmla="*/ 76 w 206"/>
                        <a:gd name="T3" fmla="*/ 95 h 199"/>
                        <a:gd name="T4" fmla="*/ 95 w 206"/>
                        <a:gd name="T5" fmla="*/ 123 h 199"/>
                        <a:gd name="T6" fmla="*/ 85 w 206"/>
                        <a:gd name="T7" fmla="*/ 199 h 199"/>
                        <a:gd name="T8" fmla="*/ 28 w 206"/>
                        <a:gd name="T9" fmla="*/ 76 h 199"/>
                        <a:gd name="T10" fmla="*/ 179 w 206"/>
                        <a:gd name="T11" fmla="*/ 0 h 199"/>
                        <a:gd name="T12" fmla="*/ 66 w 206"/>
                        <a:gd name="T13" fmla="*/ 152 h 199"/>
                        <a:gd name="T14" fmla="*/ 85 w 206"/>
                        <a:gd name="T15" fmla="*/ 104 h 199"/>
                        <a:gd name="T16" fmla="*/ 104 w 206"/>
                        <a:gd name="T17" fmla="*/ 76 h 199"/>
                        <a:gd name="T18" fmla="*/ 85 w 206"/>
                        <a:gd name="T19" fmla="*/ 161 h 199"/>
                        <a:gd name="T20" fmla="*/ 66 w 206"/>
                        <a:gd name="T21" fmla="*/ 85 h 199"/>
                        <a:gd name="T22" fmla="*/ 123 w 206"/>
                        <a:gd name="T23" fmla="*/ 95 h 199"/>
                        <a:gd name="T24" fmla="*/ 113 w 206"/>
                        <a:gd name="T25" fmla="*/ 161 h 199"/>
                        <a:gd name="T26" fmla="*/ 85 w 206"/>
                        <a:gd name="T27" fmla="*/ 152 h 199"/>
                        <a:gd name="T28" fmla="*/ 66 w 206"/>
                        <a:gd name="T29" fmla="*/ 95 h 199"/>
                        <a:gd name="T30" fmla="*/ 85 w 206"/>
                        <a:gd name="T31" fmla="*/ 38 h 199"/>
                        <a:gd name="T32" fmla="*/ 170 w 206"/>
                        <a:gd name="T33" fmla="*/ 48 h 199"/>
                        <a:gd name="T34" fmla="*/ 85 w 206"/>
                        <a:gd name="T35" fmla="*/ 161 h 199"/>
                        <a:gd name="T36" fmla="*/ 28 w 206"/>
                        <a:gd name="T37" fmla="*/ 142 h 199"/>
                        <a:gd name="T38" fmla="*/ 66 w 206"/>
                        <a:gd name="T39" fmla="*/ 95 h 199"/>
                        <a:gd name="T40" fmla="*/ 85 w 206"/>
                        <a:gd name="T41" fmla="*/ 67 h 199"/>
                        <a:gd name="T42" fmla="*/ 113 w 206"/>
                        <a:gd name="T43" fmla="*/ 76 h 199"/>
                        <a:gd name="T44" fmla="*/ 85 w 206"/>
                        <a:gd name="T45" fmla="*/ 180 h 199"/>
                        <a:gd name="T46" fmla="*/ 95 w 206"/>
                        <a:gd name="T47" fmla="*/ 67 h 199"/>
                        <a:gd name="T48" fmla="*/ 123 w 206"/>
                        <a:gd name="T49" fmla="*/ 85 h 199"/>
                        <a:gd name="T50" fmla="*/ 85 w 206"/>
                        <a:gd name="T51" fmla="*/ 161 h 199"/>
                        <a:gd name="T52" fmla="*/ 76 w 206"/>
                        <a:gd name="T53" fmla="*/ 133 h 199"/>
                        <a:gd name="T54" fmla="*/ 85 w 206"/>
                        <a:gd name="T55" fmla="*/ 85 h 199"/>
                        <a:gd name="T56" fmla="*/ 85 w 206"/>
                        <a:gd name="T57" fmla="*/ 95 h 1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6"/>
                        <a:gd name="T88" fmla="*/ 0 h 199"/>
                        <a:gd name="T89" fmla="*/ 206 w 206"/>
                        <a:gd name="T90" fmla="*/ 199 h 1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6" h="199">
                          <a:moveTo>
                            <a:pt x="57" y="161"/>
                          </a:moveTo>
                          <a:cubicBezTo>
                            <a:pt x="63" y="139"/>
                            <a:pt x="60" y="111"/>
                            <a:pt x="76" y="95"/>
                          </a:cubicBezTo>
                          <a:cubicBezTo>
                            <a:pt x="84" y="87"/>
                            <a:pt x="94" y="112"/>
                            <a:pt x="95" y="123"/>
                          </a:cubicBezTo>
                          <a:cubicBezTo>
                            <a:pt x="97" y="148"/>
                            <a:pt x="88" y="174"/>
                            <a:pt x="85" y="199"/>
                          </a:cubicBezTo>
                          <a:cubicBezTo>
                            <a:pt x="48" y="160"/>
                            <a:pt x="46" y="125"/>
                            <a:pt x="28" y="76"/>
                          </a:cubicBezTo>
                          <a:cubicBezTo>
                            <a:pt x="52" y="8"/>
                            <a:pt x="116" y="10"/>
                            <a:pt x="179" y="0"/>
                          </a:cubicBezTo>
                          <a:cubicBezTo>
                            <a:pt x="206" y="79"/>
                            <a:pt x="134" y="128"/>
                            <a:pt x="66" y="152"/>
                          </a:cubicBezTo>
                          <a:cubicBezTo>
                            <a:pt x="51" y="104"/>
                            <a:pt x="51" y="138"/>
                            <a:pt x="85" y="104"/>
                          </a:cubicBezTo>
                          <a:cubicBezTo>
                            <a:pt x="93" y="96"/>
                            <a:pt x="98" y="85"/>
                            <a:pt x="104" y="76"/>
                          </a:cubicBezTo>
                          <a:cubicBezTo>
                            <a:pt x="118" y="119"/>
                            <a:pt x="100" y="120"/>
                            <a:pt x="85" y="161"/>
                          </a:cubicBezTo>
                          <a:cubicBezTo>
                            <a:pt x="73" y="149"/>
                            <a:pt x="20" y="111"/>
                            <a:pt x="66" y="85"/>
                          </a:cubicBezTo>
                          <a:cubicBezTo>
                            <a:pt x="83" y="75"/>
                            <a:pt x="104" y="92"/>
                            <a:pt x="123" y="95"/>
                          </a:cubicBezTo>
                          <a:cubicBezTo>
                            <a:pt x="120" y="117"/>
                            <a:pt x="125" y="142"/>
                            <a:pt x="113" y="161"/>
                          </a:cubicBezTo>
                          <a:cubicBezTo>
                            <a:pt x="108" y="169"/>
                            <a:pt x="91" y="160"/>
                            <a:pt x="85" y="152"/>
                          </a:cubicBezTo>
                          <a:cubicBezTo>
                            <a:pt x="73" y="136"/>
                            <a:pt x="72" y="114"/>
                            <a:pt x="66" y="95"/>
                          </a:cubicBezTo>
                          <a:cubicBezTo>
                            <a:pt x="72" y="76"/>
                            <a:pt x="73" y="54"/>
                            <a:pt x="85" y="38"/>
                          </a:cubicBezTo>
                          <a:cubicBezTo>
                            <a:pt x="103" y="13"/>
                            <a:pt x="152" y="41"/>
                            <a:pt x="170" y="48"/>
                          </a:cubicBezTo>
                          <a:cubicBezTo>
                            <a:pt x="158" y="96"/>
                            <a:pt x="126" y="134"/>
                            <a:pt x="85" y="161"/>
                          </a:cubicBezTo>
                          <a:cubicBezTo>
                            <a:pt x="66" y="155"/>
                            <a:pt x="41" y="157"/>
                            <a:pt x="28" y="142"/>
                          </a:cubicBezTo>
                          <a:cubicBezTo>
                            <a:pt x="0" y="108"/>
                            <a:pt x="56" y="98"/>
                            <a:pt x="66" y="95"/>
                          </a:cubicBezTo>
                          <a:cubicBezTo>
                            <a:pt x="72" y="86"/>
                            <a:pt x="75" y="71"/>
                            <a:pt x="85" y="67"/>
                          </a:cubicBezTo>
                          <a:cubicBezTo>
                            <a:pt x="94" y="63"/>
                            <a:pt x="111" y="66"/>
                            <a:pt x="113" y="76"/>
                          </a:cubicBezTo>
                          <a:cubicBezTo>
                            <a:pt x="125" y="130"/>
                            <a:pt x="108" y="146"/>
                            <a:pt x="85" y="180"/>
                          </a:cubicBezTo>
                          <a:cubicBezTo>
                            <a:pt x="88" y="142"/>
                            <a:pt x="81" y="102"/>
                            <a:pt x="95" y="67"/>
                          </a:cubicBezTo>
                          <a:cubicBezTo>
                            <a:pt x="99" y="57"/>
                            <a:pt x="120" y="74"/>
                            <a:pt x="123" y="85"/>
                          </a:cubicBezTo>
                          <a:cubicBezTo>
                            <a:pt x="135" y="137"/>
                            <a:pt x="115" y="141"/>
                            <a:pt x="85" y="161"/>
                          </a:cubicBezTo>
                          <a:cubicBezTo>
                            <a:pt x="82" y="152"/>
                            <a:pt x="76" y="143"/>
                            <a:pt x="76" y="133"/>
                          </a:cubicBezTo>
                          <a:cubicBezTo>
                            <a:pt x="76" y="117"/>
                            <a:pt x="81" y="101"/>
                            <a:pt x="85" y="85"/>
                          </a:cubicBezTo>
                          <a:cubicBezTo>
                            <a:pt x="86" y="82"/>
                            <a:pt x="85" y="92"/>
                            <a:pt x="85" y="95"/>
                          </a:cubicBezTo>
                        </a:path>
                      </a:pathLst>
                    </a:custGeom>
                    <a:noFill/>
                    <a:ln w="9525">
                      <a:solidFill>
                        <a:schemeClr val="hlink"/>
                      </a:solidFill>
                      <a:round/>
                      <a:headEnd/>
                      <a:tailEnd/>
                    </a:ln>
                  </p:spPr>
                  <p:txBody>
                    <a:bodyPr/>
                    <a:lstStyle/>
                    <a:p>
                      <a:endParaRPr lang="ru-RU"/>
                    </a:p>
                  </p:txBody>
                </p:sp>
              </p:grpSp>
              <p:grpSp>
                <p:nvGrpSpPr>
                  <p:cNvPr id="8" name="Группа 24"/>
                  <p:cNvGrpSpPr>
                    <a:grpSpLocks/>
                  </p:cNvGrpSpPr>
                  <p:nvPr/>
                </p:nvGrpSpPr>
                <p:grpSpPr bwMode="auto">
                  <a:xfrm>
                    <a:off x="1498060" y="3881336"/>
                    <a:ext cx="817123" cy="1789889"/>
                    <a:chOff x="1498060" y="3706238"/>
                    <a:chExt cx="817123" cy="1964988"/>
                  </a:xfrm>
                </p:grpSpPr>
                <p:sp>
                  <p:nvSpPr>
                    <p:cNvPr id="23" name="Полилиния 22"/>
                    <p:cNvSpPr/>
                    <p:nvPr/>
                  </p:nvSpPr>
                  <p:spPr>
                    <a:xfrm>
                      <a:off x="1497418" y="3871830"/>
                      <a:ext cx="817562" cy="1798853"/>
                    </a:xfrm>
                    <a:custGeom>
                      <a:avLst/>
                      <a:gdLst>
                        <a:gd name="connsiteX0" fmla="*/ 817123 w 817123"/>
                        <a:gd name="connsiteY0" fmla="*/ 1799617 h 1799617"/>
                        <a:gd name="connsiteX1" fmla="*/ 739302 w 817123"/>
                        <a:gd name="connsiteY1" fmla="*/ 1770434 h 1799617"/>
                        <a:gd name="connsiteX2" fmla="*/ 690663 w 817123"/>
                        <a:gd name="connsiteY2" fmla="*/ 1692612 h 1799617"/>
                        <a:gd name="connsiteX3" fmla="*/ 671208 w 817123"/>
                        <a:gd name="connsiteY3" fmla="*/ 1634246 h 1799617"/>
                        <a:gd name="connsiteX4" fmla="*/ 651753 w 817123"/>
                        <a:gd name="connsiteY4" fmla="*/ 1585608 h 1799617"/>
                        <a:gd name="connsiteX5" fmla="*/ 642025 w 817123"/>
                        <a:gd name="connsiteY5" fmla="*/ 1459148 h 1799617"/>
                        <a:gd name="connsiteX6" fmla="*/ 632297 w 817123"/>
                        <a:gd name="connsiteY6" fmla="*/ 1420238 h 1799617"/>
                        <a:gd name="connsiteX7" fmla="*/ 612842 w 817123"/>
                        <a:gd name="connsiteY7" fmla="*/ 1196502 h 1799617"/>
                        <a:gd name="connsiteX8" fmla="*/ 603114 w 817123"/>
                        <a:gd name="connsiteY8" fmla="*/ 1167319 h 1799617"/>
                        <a:gd name="connsiteX9" fmla="*/ 593387 w 817123"/>
                        <a:gd name="connsiteY9" fmla="*/ 1128408 h 1799617"/>
                        <a:gd name="connsiteX10" fmla="*/ 573931 w 817123"/>
                        <a:gd name="connsiteY10" fmla="*/ 904672 h 1799617"/>
                        <a:gd name="connsiteX11" fmla="*/ 554476 w 817123"/>
                        <a:gd name="connsiteY11" fmla="*/ 817123 h 1799617"/>
                        <a:gd name="connsiteX12" fmla="*/ 544749 w 817123"/>
                        <a:gd name="connsiteY12" fmla="*/ 739302 h 1799617"/>
                        <a:gd name="connsiteX13" fmla="*/ 525293 w 817123"/>
                        <a:gd name="connsiteY13" fmla="*/ 700391 h 1799617"/>
                        <a:gd name="connsiteX14" fmla="*/ 515566 w 817123"/>
                        <a:gd name="connsiteY14" fmla="*/ 671208 h 1799617"/>
                        <a:gd name="connsiteX15" fmla="*/ 505838 w 817123"/>
                        <a:gd name="connsiteY15" fmla="*/ 632297 h 1799617"/>
                        <a:gd name="connsiteX16" fmla="*/ 476655 w 817123"/>
                        <a:gd name="connsiteY16" fmla="*/ 535021 h 1799617"/>
                        <a:gd name="connsiteX17" fmla="*/ 457200 w 817123"/>
                        <a:gd name="connsiteY17" fmla="*/ 515565 h 1799617"/>
                        <a:gd name="connsiteX18" fmla="*/ 408561 w 817123"/>
                        <a:gd name="connsiteY18" fmla="*/ 428017 h 1799617"/>
                        <a:gd name="connsiteX19" fmla="*/ 398834 w 817123"/>
                        <a:gd name="connsiteY19" fmla="*/ 398834 h 1799617"/>
                        <a:gd name="connsiteX20" fmla="*/ 359923 w 817123"/>
                        <a:gd name="connsiteY20" fmla="*/ 340468 h 1799617"/>
                        <a:gd name="connsiteX21" fmla="*/ 321012 w 817123"/>
                        <a:gd name="connsiteY21" fmla="*/ 282102 h 1799617"/>
                        <a:gd name="connsiteX22" fmla="*/ 301557 w 817123"/>
                        <a:gd name="connsiteY22" fmla="*/ 223736 h 1799617"/>
                        <a:gd name="connsiteX23" fmla="*/ 262646 w 817123"/>
                        <a:gd name="connsiteY23" fmla="*/ 175097 h 1799617"/>
                        <a:gd name="connsiteX24" fmla="*/ 252919 w 817123"/>
                        <a:gd name="connsiteY24" fmla="*/ 145914 h 1799617"/>
                        <a:gd name="connsiteX25" fmla="*/ 233463 w 817123"/>
                        <a:gd name="connsiteY25" fmla="*/ 126459 h 1799617"/>
                        <a:gd name="connsiteX26" fmla="*/ 223736 w 817123"/>
                        <a:gd name="connsiteY26" fmla="*/ 87548 h 1799617"/>
                        <a:gd name="connsiteX27" fmla="*/ 204280 w 817123"/>
                        <a:gd name="connsiteY27" fmla="*/ 68093 h 1799617"/>
                        <a:gd name="connsiteX28" fmla="*/ 175097 w 817123"/>
                        <a:gd name="connsiteY28" fmla="*/ 48638 h 1799617"/>
                        <a:gd name="connsiteX29" fmla="*/ 107004 w 817123"/>
                        <a:gd name="connsiteY29" fmla="*/ 29182 h 1799617"/>
                        <a:gd name="connsiteX30" fmla="*/ 48638 w 817123"/>
                        <a:gd name="connsiteY30" fmla="*/ 9727 h 1799617"/>
                        <a:gd name="connsiteX31" fmla="*/ 19455 w 817123"/>
                        <a:gd name="connsiteY31" fmla="*/ 0 h 1799617"/>
                        <a:gd name="connsiteX32" fmla="*/ 0 w 817123"/>
                        <a:gd name="connsiteY32" fmla="*/ 0 h 179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7123" h="1799617">
                          <a:moveTo>
                            <a:pt x="817123" y="1799617"/>
                          </a:moveTo>
                          <a:cubicBezTo>
                            <a:pt x="791183" y="1789889"/>
                            <a:pt x="764081" y="1782824"/>
                            <a:pt x="739302" y="1770434"/>
                          </a:cubicBezTo>
                          <a:cubicBezTo>
                            <a:pt x="716587" y="1759077"/>
                            <a:pt x="695198" y="1703497"/>
                            <a:pt x="690663" y="1692612"/>
                          </a:cubicBezTo>
                          <a:cubicBezTo>
                            <a:pt x="682775" y="1673682"/>
                            <a:pt x="678216" y="1653519"/>
                            <a:pt x="671208" y="1634246"/>
                          </a:cubicBezTo>
                          <a:cubicBezTo>
                            <a:pt x="665241" y="1617836"/>
                            <a:pt x="658238" y="1601821"/>
                            <a:pt x="651753" y="1585608"/>
                          </a:cubicBezTo>
                          <a:cubicBezTo>
                            <a:pt x="648510" y="1543455"/>
                            <a:pt x="646965" y="1501136"/>
                            <a:pt x="642025" y="1459148"/>
                          </a:cubicBezTo>
                          <a:cubicBezTo>
                            <a:pt x="640463" y="1445870"/>
                            <a:pt x="633773" y="1433525"/>
                            <a:pt x="632297" y="1420238"/>
                          </a:cubicBezTo>
                          <a:cubicBezTo>
                            <a:pt x="623644" y="1342361"/>
                            <a:pt x="625553" y="1272768"/>
                            <a:pt x="612842" y="1196502"/>
                          </a:cubicBezTo>
                          <a:cubicBezTo>
                            <a:pt x="611156" y="1186388"/>
                            <a:pt x="605931" y="1177178"/>
                            <a:pt x="603114" y="1167319"/>
                          </a:cubicBezTo>
                          <a:cubicBezTo>
                            <a:pt x="599441" y="1154464"/>
                            <a:pt x="596629" y="1141378"/>
                            <a:pt x="593387" y="1128408"/>
                          </a:cubicBezTo>
                          <a:cubicBezTo>
                            <a:pt x="586902" y="1053829"/>
                            <a:pt x="581906" y="979106"/>
                            <a:pt x="573931" y="904672"/>
                          </a:cubicBezTo>
                          <a:cubicBezTo>
                            <a:pt x="571615" y="883053"/>
                            <a:pt x="560102" y="839625"/>
                            <a:pt x="554476" y="817123"/>
                          </a:cubicBezTo>
                          <a:cubicBezTo>
                            <a:pt x="551234" y="791183"/>
                            <a:pt x="551089" y="764664"/>
                            <a:pt x="544749" y="739302"/>
                          </a:cubicBezTo>
                          <a:cubicBezTo>
                            <a:pt x="541232" y="725234"/>
                            <a:pt x="531005" y="713720"/>
                            <a:pt x="525293" y="700391"/>
                          </a:cubicBezTo>
                          <a:cubicBezTo>
                            <a:pt x="521254" y="690966"/>
                            <a:pt x="518383" y="681067"/>
                            <a:pt x="515566" y="671208"/>
                          </a:cubicBezTo>
                          <a:cubicBezTo>
                            <a:pt x="511893" y="658353"/>
                            <a:pt x="508738" y="645348"/>
                            <a:pt x="505838" y="632297"/>
                          </a:cubicBezTo>
                          <a:cubicBezTo>
                            <a:pt x="496904" y="592096"/>
                            <a:pt x="497795" y="572017"/>
                            <a:pt x="476655" y="535021"/>
                          </a:cubicBezTo>
                          <a:cubicBezTo>
                            <a:pt x="472105" y="527058"/>
                            <a:pt x="463685" y="522050"/>
                            <a:pt x="457200" y="515565"/>
                          </a:cubicBezTo>
                          <a:cubicBezTo>
                            <a:pt x="433393" y="444149"/>
                            <a:pt x="452245" y="471701"/>
                            <a:pt x="408561" y="428017"/>
                          </a:cubicBezTo>
                          <a:cubicBezTo>
                            <a:pt x="405319" y="418289"/>
                            <a:pt x="403814" y="407797"/>
                            <a:pt x="398834" y="398834"/>
                          </a:cubicBezTo>
                          <a:cubicBezTo>
                            <a:pt x="387479" y="378394"/>
                            <a:pt x="367317" y="362650"/>
                            <a:pt x="359923" y="340468"/>
                          </a:cubicBezTo>
                          <a:cubicBezTo>
                            <a:pt x="345845" y="298234"/>
                            <a:pt x="357446" y="318536"/>
                            <a:pt x="321012" y="282102"/>
                          </a:cubicBezTo>
                          <a:cubicBezTo>
                            <a:pt x="314527" y="262647"/>
                            <a:pt x="316058" y="238237"/>
                            <a:pt x="301557" y="223736"/>
                          </a:cubicBezTo>
                          <a:cubicBezTo>
                            <a:pt x="273835" y="196013"/>
                            <a:pt x="287190" y="211911"/>
                            <a:pt x="262646" y="175097"/>
                          </a:cubicBezTo>
                          <a:cubicBezTo>
                            <a:pt x="259404" y="165369"/>
                            <a:pt x="258195" y="154707"/>
                            <a:pt x="252919" y="145914"/>
                          </a:cubicBezTo>
                          <a:cubicBezTo>
                            <a:pt x="248200" y="138050"/>
                            <a:pt x="237565" y="134662"/>
                            <a:pt x="233463" y="126459"/>
                          </a:cubicBezTo>
                          <a:cubicBezTo>
                            <a:pt x="227484" y="114501"/>
                            <a:pt x="229715" y="99506"/>
                            <a:pt x="223736" y="87548"/>
                          </a:cubicBezTo>
                          <a:cubicBezTo>
                            <a:pt x="219634" y="79345"/>
                            <a:pt x="211442" y="73822"/>
                            <a:pt x="204280" y="68093"/>
                          </a:cubicBezTo>
                          <a:cubicBezTo>
                            <a:pt x="195151" y="60790"/>
                            <a:pt x="185554" y="53866"/>
                            <a:pt x="175097" y="48638"/>
                          </a:cubicBezTo>
                          <a:cubicBezTo>
                            <a:pt x="158751" y="40465"/>
                            <a:pt x="122588" y="33857"/>
                            <a:pt x="107004" y="29182"/>
                          </a:cubicBezTo>
                          <a:cubicBezTo>
                            <a:pt x="87361" y="23289"/>
                            <a:pt x="68093" y="16212"/>
                            <a:pt x="48638" y="9727"/>
                          </a:cubicBezTo>
                          <a:cubicBezTo>
                            <a:pt x="38910" y="6485"/>
                            <a:pt x="29709" y="0"/>
                            <a:pt x="19455" y="0"/>
                          </a:cubicBezTo>
                          <a:lnTo>
                            <a:pt x="0" y="0"/>
                          </a:lnTo>
                        </a:path>
                      </a:pathLst>
                    </a:custGeom>
                    <a:ln w="698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4" name="Полилиния 23"/>
                    <p:cNvSpPr/>
                    <p:nvPr/>
                  </p:nvSpPr>
                  <p:spPr>
                    <a:xfrm>
                      <a:off x="1692680" y="3706238"/>
                      <a:ext cx="41275" cy="242287"/>
                    </a:xfrm>
                    <a:custGeom>
                      <a:avLst/>
                      <a:gdLst>
                        <a:gd name="connsiteX0" fmla="*/ 0 w 41168"/>
                        <a:gd name="connsiteY0" fmla="*/ 243192 h 243192"/>
                        <a:gd name="connsiteX1" fmla="*/ 9727 w 41168"/>
                        <a:gd name="connsiteY1" fmla="*/ 175098 h 243192"/>
                        <a:gd name="connsiteX2" fmla="*/ 19455 w 41168"/>
                        <a:gd name="connsiteY2" fmla="*/ 145915 h 243192"/>
                        <a:gd name="connsiteX3" fmla="*/ 29183 w 41168"/>
                        <a:gd name="connsiteY3" fmla="*/ 97277 h 243192"/>
                        <a:gd name="connsiteX4" fmla="*/ 38910 w 41168"/>
                        <a:gd name="connsiteY4" fmla="*/ 68094 h 243192"/>
                        <a:gd name="connsiteX5" fmla="*/ 38910 w 41168"/>
                        <a:gd name="connsiteY5" fmla="*/ 0 h 24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68" h="243192">
                          <a:moveTo>
                            <a:pt x="0" y="243192"/>
                          </a:moveTo>
                          <a:cubicBezTo>
                            <a:pt x="3242" y="220494"/>
                            <a:pt x="5230" y="197581"/>
                            <a:pt x="9727" y="175098"/>
                          </a:cubicBezTo>
                          <a:cubicBezTo>
                            <a:pt x="11738" y="165043"/>
                            <a:pt x="16968" y="155863"/>
                            <a:pt x="19455" y="145915"/>
                          </a:cubicBezTo>
                          <a:cubicBezTo>
                            <a:pt x="23465" y="129875"/>
                            <a:pt x="25173" y="113317"/>
                            <a:pt x="29183" y="97277"/>
                          </a:cubicBezTo>
                          <a:cubicBezTo>
                            <a:pt x="31670" y="87329"/>
                            <a:pt x="37890" y="78297"/>
                            <a:pt x="38910" y="68094"/>
                          </a:cubicBezTo>
                          <a:cubicBezTo>
                            <a:pt x="41168" y="45509"/>
                            <a:pt x="38910" y="22698"/>
                            <a:pt x="38910" y="0"/>
                          </a:cubicBezTo>
                        </a:path>
                      </a:pathLst>
                    </a:custGeom>
                    <a:ln w="698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grpSp>
            </p:grpSp>
            <p:sp>
              <p:nvSpPr>
                <p:cNvPr id="86" name="Полилиния 85"/>
                <p:cNvSpPr>
                  <a:spLocks noChangeArrowheads="1"/>
                </p:cNvSpPr>
                <p:nvPr/>
              </p:nvSpPr>
              <p:spPr bwMode="auto">
                <a:xfrm>
                  <a:off x="255588" y="1069975"/>
                  <a:ext cx="736600" cy="1458913"/>
                </a:xfrm>
                <a:custGeom>
                  <a:avLst/>
                  <a:gdLst>
                    <a:gd name="T0" fmla="*/ 55123 w 736059"/>
                    <a:gd name="T1" fmla="*/ 1459148 h 1459148"/>
                    <a:gd name="T2" fmla="*/ 113489 w 736059"/>
                    <a:gd name="T3" fmla="*/ 466927 h 1459148"/>
                    <a:gd name="T4" fmla="*/ 736059 w 736059"/>
                    <a:gd name="T5" fmla="*/ 0 h 1459148"/>
                    <a:gd name="T6" fmla="*/ 0 60000 65536"/>
                    <a:gd name="T7" fmla="*/ 0 60000 65536"/>
                    <a:gd name="T8" fmla="*/ 0 60000 65536"/>
                    <a:gd name="T9" fmla="*/ 0 w 736059"/>
                    <a:gd name="T10" fmla="*/ 0 h 1459148"/>
                    <a:gd name="T11" fmla="*/ 736059 w 736059"/>
                    <a:gd name="T12" fmla="*/ 1459148 h 1459148"/>
                  </a:gdLst>
                  <a:ahLst/>
                  <a:cxnLst>
                    <a:cxn ang="T6">
                      <a:pos x="T0" y="T1"/>
                    </a:cxn>
                    <a:cxn ang="T7">
                      <a:pos x="T2" y="T3"/>
                    </a:cxn>
                    <a:cxn ang="T8">
                      <a:pos x="T4" y="T5"/>
                    </a:cxn>
                  </a:cxnLst>
                  <a:rect l="T9" t="T10" r="T11" b="T12"/>
                  <a:pathLst>
                    <a:path w="736059" h="1459148">
                      <a:moveTo>
                        <a:pt x="55123" y="1459148"/>
                      </a:moveTo>
                      <a:cubicBezTo>
                        <a:pt x="27561" y="1084633"/>
                        <a:pt x="0" y="710118"/>
                        <a:pt x="113489" y="466927"/>
                      </a:cubicBezTo>
                      <a:cubicBezTo>
                        <a:pt x="226978" y="223736"/>
                        <a:pt x="481518" y="111868"/>
                        <a:pt x="736059" y="0"/>
                      </a:cubicBezTo>
                    </a:path>
                  </a:pathLst>
                </a:custGeom>
                <a:ln>
                  <a:headEnd/>
                  <a:tailEnd type="stealth" w="lg" len="lg"/>
                </a:ln>
              </p:spPr>
              <p:style>
                <a:lnRef idx="3">
                  <a:schemeClr val="dk1"/>
                </a:lnRef>
                <a:fillRef idx="0">
                  <a:schemeClr val="dk1"/>
                </a:fillRef>
                <a:effectRef idx="2">
                  <a:schemeClr val="dk1"/>
                </a:effectRef>
                <a:fontRef idx="minor">
                  <a:schemeClr val="tx1"/>
                </a:fontRef>
              </p:style>
              <p:txBody>
                <a:bodyPr anchor="ctr"/>
                <a:lstStyle/>
                <a:p>
                  <a:pPr algn="ctr">
                    <a:defRPr/>
                  </a:pPr>
                  <a:endParaRPr lang="ru-RU">
                    <a:ln w="76200">
                      <a:solidFill>
                        <a:schemeClr val="tx1"/>
                      </a:solidFill>
                    </a:ln>
                    <a:latin typeface="+mn-lt"/>
                  </a:endParaRPr>
                </a:p>
              </p:txBody>
            </p:sp>
            <p:sp>
              <p:nvSpPr>
                <p:cNvPr id="87" name="Полилиния 86"/>
                <p:cNvSpPr>
                  <a:spLocks noChangeArrowheads="1"/>
                </p:cNvSpPr>
                <p:nvPr/>
              </p:nvSpPr>
              <p:spPr bwMode="auto">
                <a:xfrm rot="19985736">
                  <a:off x="657225" y="1411288"/>
                  <a:ext cx="931863" cy="1565276"/>
                </a:xfrm>
                <a:custGeom>
                  <a:avLst/>
                  <a:gdLst>
                    <a:gd name="T0" fmla="*/ 69740 w 736059"/>
                    <a:gd name="T1" fmla="*/ 1564921 h 1459148"/>
                    <a:gd name="T2" fmla="*/ 143583 w 736059"/>
                    <a:gd name="T3" fmla="*/ 500774 h 1459148"/>
                    <a:gd name="T4" fmla="*/ 931240 w 736059"/>
                    <a:gd name="T5" fmla="*/ 0 h 1459148"/>
                    <a:gd name="T6" fmla="*/ 0 60000 65536"/>
                    <a:gd name="T7" fmla="*/ 0 60000 65536"/>
                    <a:gd name="T8" fmla="*/ 0 60000 65536"/>
                    <a:gd name="T9" fmla="*/ 0 w 736059"/>
                    <a:gd name="T10" fmla="*/ 0 h 1459148"/>
                    <a:gd name="T11" fmla="*/ 736059 w 736059"/>
                    <a:gd name="T12" fmla="*/ 1459148 h 1459148"/>
                  </a:gdLst>
                  <a:ahLst/>
                  <a:cxnLst>
                    <a:cxn ang="T6">
                      <a:pos x="T0" y="T1"/>
                    </a:cxn>
                    <a:cxn ang="T7">
                      <a:pos x="T2" y="T3"/>
                    </a:cxn>
                    <a:cxn ang="T8">
                      <a:pos x="T4" y="T5"/>
                    </a:cxn>
                  </a:cxnLst>
                  <a:rect l="T9" t="T10" r="T11" b="T12"/>
                  <a:pathLst>
                    <a:path w="736059" h="1459148">
                      <a:moveTo>
                        <a:pt x="55123" y="1459148"/>
                      </a:moveTo>
                      <a:cubicBezTo>
                        <a:pt x="27561" y="1084633"/>
                        <a:pt x="0" y="710118"/>
                        <a:pt x="113489" y="466927"/>
                      </a:cubicBezTo>
                      <a:cubicBezTo>
                        <a:pt x="226978" y="223736"/>
                        <a:pt x="481518" y="111868"/>
                        <a:pt x="736059" y="0"/>
                      </a:cubicBezTo>
                    </a:path>
                  </a:pathLst>
                </a:custGeom>
                <a:ln>
                  <a:headEnd/>
                  <a:tailEnd type="stealth" w="lg" len="lg"/>
                </a:ln>
              </p:spPr>
              <p:style>
                <a:lnRef idx="3">
                  <a:schemeClr val="dk1"/>
                </a:lnRef>
                <a:fillRef idx="0">
                  <a:schemeClr val="dk1"/>
                </a:fillRef>
                <a:effectRef idx="2">
                  <a:schemeClr val="dk1"/>
                </a:effectRef>
                <a:fontRef idx="minor">
                  <a:schemeClr val="tx1"/>
                </a:fontRef>
              </p:style>
              <p:txBody>
                <a:bodyPr anchor="ctr"/>
                <a:lstStyle/>
                <a:p>
                  <a:pPr algn="ctr">
                    <a:defRPr/>
                  </a:pPr>
                  <a:endParaRPr lang="ru-RU">
                    <a:ln w="76200">
                      <a:solidFill>
                        <a:schemeClr val="tx1"/>
                      </a:solidFill>
                    </a:ln>
                    <a:latin typeface="+mn-lt"/>
                  </a:endParaRPr>
                </a:p>
              </p:txBody>
            </p:sp>
            <p:grpSp>
              <p:nvGrpSpPr>
                <p:cNvPr id="9" name="Группа 91"/>
                <p:cNvGrpSpPr>
                  <a:grpSpLocks/>
                </p:cNvGrpSpPr>
                <p:nvPr/>
              </p:nvGrpSpPr>
              <p:grpSpPr bwMode="auto">
                <a:xfrm>
                  <a:off x="1800225" y="719138"/>
                  <a:ext cx="5340350" cy="2155825"/>
                  <a:chOff x="1799617" y="719847"/>
                  <a:chExt cx="5340485" cy="2154399"/>
                </a:xfrm>
              </p:grpSpPr>
              <p:sp>
                <p:nvSpPr>
                  <p:cNvPr id="88" name="Полилиния 87"/>
                  <p:cNvSpPr/>
                  <p:nvPr/>
                </p:nvSpPr>
                <p:spPr>
                  <a:xfrm>
                    <a:off x="1799617" y="719847"/>
                    <a:ext cx="4961063" cy="2154399"/>
                  </a:xfrm>
                  <a:custGeom>
                    <a:avLst/>
                    <a:gdLst>
                      <a:gd name="connsiteX0" fmla="*/ 0 w 4961106"/>
                      <a:gd name="connsiteY0" fmla="*/ 9727 h 2154399"/>
                      <a:gd name="connsiteX1" fmla="*/ 29183 w 4961106"/>
                      <a:gd name="connsiteY1" fmla="*/ 0 h 2154399"/>
                      <a:gd name="connsiteX2" fmla="*/ 87549 w 4961106"/>
                      <a:gd name="connsiteY2" fmla="*/ 9727 h 2154399"/>
                      <a:gd name="connsiteX3" fmla="*/ 155643 w 4961106"/>
                      <a:gd name="connsiteY3" fmla="*/ 38910 h 2154399"/>
                      <a:gd name="connsiteX4" fmla="*/ 214009 w 4961106"/>
                      <a:gd name="connsiteY4" fmla="*/ 48638 h 2154399"/>
                      <a:gd name="connsiteX5" fmla="*/ 369651 w 4961106"/>
                      <a:gd name="connsiteY5" fmla="*/ 77821 h 2154399"/>
                      <a:gd name="connsiteX6" fmla="*/ 418289 w 4961106"/>
                      <a:gd name="connsiteY6" fmla="*/ 87549 h 2154399"/>
                      <a:gd name="connsiteX7" fmla="*/ 505838 w 4961106"/>
                      <a:gd name="connsiteY7" fmla="*/ 97276 h 2154399"/>
                      <a:gd name="connsiteX8" fmla="*/ 554477 w 4961106"/>
                      <a:gd name="connsiteY8" fmla="*/ 107004 h 2154399"/>
                      <a:gd name="connsiteX9" fmla="*/ 632298 w 4961106"/>
                      <a:gd name="connsiteY9" fmla="*/ 116732 h 2154399"/>
                      <a:gd name="connsiteX10" fmla="*/ 661481 w 4961106"/>
                      <a:gd name="connsiteY10" fmla="*/ 126459 h 2154399"/>
                      <a:gd name="connsiteX11" fmla="*/ 719847 w 4961106"/>
                      <a:gd name="connsiteY11" fmla="*/ 136187 h 2154399"/>
                      <a:gd name="connsiteX12" fmla="*/ 749030 w 4961106"/>
                      <a:gd name="connsiteY12" fmla="*/ 155642 h 2154399"/>
                      <a:gd name="connsiteX13" fmla="*/ 865762 w 4961106"/>
                      <a:gd name="connsiteY13" fmla="*/ 175098 h 2154399"/>
                      <a:gd name="connsiteX14" fmla="*/ 933855 w 4961106"/>
                      <a:gd name="connsiteY14" fmla="*/ 194553 h 2154399"/>
                      <a:gd name="connsiteX15" fmla="*/ 1011677 w 4961106"/>
                      <a:gd name="connsiteY15" fmla="*/ 214008 h 2154399"/>
                      <a:gd name="connsiteX16" fmla="*/ 1040860 w 4961106"/>
                      <a:gd name="connsiteY16" fmla="*/ 223736 h 2154399"/>
                      <a:gd name="connsiteX17" fmla="*/ 1118681 w 4961106"/>
                      <a:gd name="connsiteY17" fmla="*/ 243191 h 2154399"/>
                      <a:gd name="connsiteX18" fmla="*/ 1196502 w 4961106"/>
                      <a:gd name="connsiteY18" fmla="*/ 272374 h 2154399"/>
                      <a:gd name="connsiteX19" fmla="*/ 1381328 w 4961106"/>
                      <a:gd name="connsiteY19" fmla="*/ 301557 h 2154399"/>
                      <a:gd name="connsiteX20" fmla="*/ 1468877 w 4961106"/>
                      <a:gd name="connsiteY20" fmla="*/ 311285 h 2154399"/>
                      <a:gd name="connsiteX21" fmla="*/ 1507787 w 4961106"/>
                      <a:gd name="connsiteY21" fmla="*/ 330740 h 2154399"/>
                      <a:gd name="connsiteX22" fmla="*/ 1585609 w 4961106"/>
                      <a:gd name="connsiteY22" fmla="*/ 350196 h 2154399"/>
                      <a:gd name="connsiteX23" fmla="*/ 1799617 w 4961106"/>
                      <a:gd name="connsiteY23" fmla="*/ 379379 h 2154399"/>
                      <a:gd name="connsiteX24" fmla="*/ 2013626 w 4961106"/>
                      <a:gd name="connsiteY24" fmla="*/ 350196 h 2154399"/>
                      <a:gd name="connsiteX25" fmla="*/ 2052536 w 4961106"/>
                      <a:gd name="connsiteY25" fmla="*/ 301557 h 2154399"/>
                      <a:gd name="connsiteX26" fmla="*/ 2071992 w 4961106"/>
                      <a:gd name="connsiteY26" fmla="*/ 243191 h 2154399"/>
                      <a:gd name="connsiteX27" fmla="*/ 2062264 w 4961106"/>
                      <a:gd name="connsiteY27" fmla="*/ 175098 h 2154399"/>
                      <a:gd name="connsiteX28" fmla="*/ 1984443 w 4961106"/>
                      <a:gd name="connsiteY28" fmla="*/ 116732 h 2154399"/>
                      <a:gd name="connsiteX29" fmla="*/ 1955260 w 4961106"/>
                      <a:gd name="connsiteY29" fmla="*/ 97276 h 2154399"/>
                      <a:gd name="connsiteX30" fmla="*/ 1896894 w 4961106"/>
                      <a:gd name="connsiteY30" fmla="*/ 77821 h 2154399"/>
                      <a:gd name="connsiteX31" fmla="*/ 1809345 w 4961106"/>
                      <a:gd name="connsiteY31" fmla="*/ 87549 h 2154399"/>
                      <a:gd name="connsiteX32" fmla="*/ 1789889 w 4961106"/>
                      <a:gd name="connsiteY32" fmla="*/ 107004 h 2154399"/>
                      <a:gd name="connsiteX33" fmla="*/ 1760706 w 4961106"/>
                      <a:gd name="connsiteY33" fmla="*/ 126459 h 2154399"/>
                      <a:gd name="connsiteX34" fmla="*/ 1741251 w 4961106"/>
                      <a:gd name="connsiteY34" fmla="*/ 184825 h 2154399"/>
                      <a:gd name="connsiteX35" fmla="*/ 1770434 w 4961106"/>
                      <a:gd name="connsiteY35" fmla="*/ 398834 h 2154399"/>
                      <a:gd name="connsiteX36" fmla="*/ 1789889 w 4961106"/>
                      <a:gd name="connsiteY36" fmla="*/ 428017 h 2154399"/>
                      <a:gd name="connsiteX37" fmla="*/ 1828800 w 4961106"/>
                      <a:gd name="connsiteY37" fmla="*/ 496110 h 2154399"/>
                      <a:gd name="connsiteX38" fmla="*/ 1896894 w 4961106"/>
                      <a:gd name="connsiteY38" fmla="*/ 573932 h 2154399"/>
                      <a:gd name="connsiteX39" fmla="*/ 1935804 w 4961106"/>
                      <a:gd name="connsiteY39" fmla="*/ 583659 h 2154399"/>
                      <a:gd name="connsiteX40" fmla="*/ 1964987 w 4961106"/>
                      <a:gd name="connsiteY40" fmla="*/ 603115 h 2154399"/>
                      <a:gd name="connsiteX41" fmla="*/ 1984443 w 4961106"/>
                      <a:gd name="connsiteY41" fmla="*/ 622570 h 2154399"/>
                      <a:gd name="connsiteX42" fmla="*/ 2013626 w 4961106"/>
                      <a:gd name="connsiteY42" fmla="*/ 632298 h 2154399"/>
                      <a:gd name="connsiteX43" fmla="*/ 2081719 w 4961106"/>
                      <a:gd name="connsiteY43" fmla="*/ 661481 h 2154399"/>
                      <a:gd name="connsiteX44" fmla="*/ 2159540 w 4961106"/>
                      <a:gd name="connsiteY44" fmla="*/ 700391 h 2154399"/>
                      <a:gd name="connsiteX45" fmla="*/ 2188723 w 4961106"/>
                      <a:gd name="connsiteY45" fmla="*/ 719847 h 2154399"/>
                      <a:gd name="connsiteX46" fmla="*/ 2227634 w 4961106"/>
                      <a:gd name="connsiteY46" fmla="*/ 729574 h 2154399"/>
                      <a:gd name="connsiteX47" fmla="*/ 2276272 w 4961106"/>
                      <a:gd name="connsiteY47" fmla="*/ 749030 h 2154399"/>
                      <a:gd name="connsiteX48" fmla="*/ 2344366 w 4961106"/>
                      <a:gd name="connsiteY48" fmla="*/ 768485 h 2154399"/>
                      <a:gd name="connsiteX49" fmla="*/ 2431915 w 4961106"/>
                      <a:gd name="connsiteY49" fmla="*/ 797668 h 2154399"/>
                      <a:gd name="connsiteX50" fmla="*/ 2519464 w 4961106"/>
                      <a:gd name="connsiteY50" fmla="*/ 807396 h 2154399"/>
                      <a:gd name="connsiteX51" fmla="*/ 3142034 w 4961106"/>
                      <a:gd name="connsiteY51" fmla="*/ 797668 h 2154399"/>
                      <a:gd name="connsiteX52" fmla="*/ 3346315 w 4961106"/>
                      <a:gd name="connsiteY52" fmla="*/ 768485 h 2154399"/>
                      <a:gd name="connsiteX53" fmla="*/ 3394953 w 4961106"/>
                      <a:gd name="connsiteY53" fmla="*/ 758757 h 2154399"/>
                      <a:gd name="connsiteX54" fmla="*/ 3511685 w 4961106"/>
                      <a:gd name="connsiteY54" fmla="*/ 749030 h 2154399"/>
                      <a:gd name="connsiteX55" fmla="*/ 4241260 w 4961106"/>
                      <a:gd name="connsiteY55" fmla="*/ 758757 h 2154399"/>
                      <a:gd name="connsiteX56" fmla="*/ 4270443 w 4961106"/>
                      <a:gd name="connsiteY56" fmla="*/ 768485 h 2154399"/>
                      <a:gd name="connsiteX57" fmla="*/ 4319081 w 4961106"/>
                      <a:gd name="connsiteY57" fmla="*/ 787940 h 2154399"/>
                      <a:gd name="connsiteX58" fmla="*/ 4377447 w 4961106"/>
                      <a:gd name="connsiteY58" fmla="*/ 797668 h 2154399"/>
                      <a:gd name="connsiteX59" fmla="*/ 4474723 w 4961106"/>
                      <a:gd name="connsiteY59" fmla="*/ 817123 h 2154399"/>
                      <a:gd name="connsiteX60" fmla="*/ 4503906 w 4961106"/>
                      <a:gd name="connsiteY60" fmla="*/ 836579 h 2154399"/>
                      <a:gd name="connsiteX61" fmla="*/ 4533089 w 4961106"/>
                      <a:gd name="connsiteY61" fmla="*/ 846306 h 2154399"/>
                      <a:gd name="connsiteX62" fmla="*/ 4552545 w 4961106"/>
                      <a:gd name="connsiteY62" fmla="*/ 865762 h 2154399"/>
                      <a:gd name="connsiteX63" fmla="*/ 4591455 w 4961106"/>
                      <a:gd name="connsiteY63" fmla="*/ 885217 h 2154399"/>
                      <a:gd name="connsiteX64" fmla="*/ 4640094 w 4961106"/>
                      <a:gd name="connsiteY64" fmla="*/ 914400 h 2154399"/>
                      <a:gd name="connsiteX65" fmla="*/ 4679004 w 4961106"/>
                      <a:gd name="connsiteY65" fmla="*/ 933855 h 2154399"/>
                      <a:gd name="connsiteX66" fmla="*/ 4727643 w 4961106"/>
                      <a:gd name="connsiteY66" fmla="*/ 972766 h 2154399"/>
                      <a:gd name="connsiteX67" fmla="*/ 4747098 w 4961106"/>
                      <a:gd name="connsiteY67" fmla="*/ 1001949 h 2154399"/>
                      <a:gd name="connsiteX68" fmla="*/ 4805464 w 4961106"/>
                      <a:gd name="connsiteY68" fmla="*/ 1040859 h 2154399"/>
                      <a:gd name="connsiteX69" fmla="*/ 4824919 w 4961106"/>
                      <a:gd name="connsiteY69" fmla="*/ 1060315 h 2154399"/>
                      <a:gd name="connsiteX70" fmla="*/ 4834647 w 4961106"/>
                      <a:gd name="connsiteY70" fmla="*/ 1089498 h 2154399"/>
                      <a:gd name="connsiteX71" fmla="*/ 4863830 w 4961106"/>
                      <a:gd name="connsiteY71" fmla="*/ 1108953 h 2154399"/>
                      <a:gd name="connsiteX72" fmla="*/ 4873557 w 4961106"/>
                      <a:gd name="connsiteY72" fmla="*/ 1157591 h 2154399"/>
                      <a:gd name="connsiteX73" fmla="*/ 4893013 w 4961106"/>
                      <a:gd name="connsiteY73" fmla="*/ 1206230 h 2154399"/>
                      <a:gd name="connsiteX74" fmla="*/ 4912468 w 4961106"/>
                      <a:gd name="connsiteY74" fmla="*/ 1264596 h 2154399"/>
                      <a:gd name="connsiteX75" fmla="*/ 4931923 w 4961106"/>
                      <a:gd name="connsiteY75" fmla="*/ 1303506 h 2154399"/>
                      <a:gd name="connsiteX76" fmla="*/ 4941651 w 4961106"/>
                      <a:gd name="connsiteY76" fmla="*/ 1342417 h 2154399"/>
                      <a:gd name="connsiteX77" fmla="*/ 4961106 w 4961106"/>
                      <a:gd name="connsiteY77" fmla="*/ 1391055 h 2154399"/>
                      <a:gd name="connsiteX78" fmla="*/ 4951379 w 4961106"/>
                      <a:gd name="connsiteY78" fmla="*/ 1653702 h 2154399"/>
                      <a:gd name="connsiteX79" fmla="*/ 4922196 w 4961106"/>
                      <a:gd name="connsiteY79" fmla="*/ 1741251 h 2154399"/>
                      <a:gd name="connsiteX80" fmla="*/ 4912468 w 4961106"/>
                      <a:gd name="connsiteY80" fmla="*/ 1838527 h 2154399"/>
                      <a:gd name="connsiteX81" fmla="*/ 4902740 w 4961106"/>
                      <a:gd name="connsiteY81" fmla="*/ 1867710 h 2154399"/>
                      <a:gd name="connsiteX82" fmla="*/ 4863830 w 4961106"/>
                      <a:gd name="connsiteY82" fmla="*/ 1964987 h 2154399"/>
                      <a:gd name="connsiteX83" fmla="*/ 4854102 w 4961106"/>
                      <a:gd name="connsiteY83" fmla="*/ 2003898 h 2154399"/>
                      <a:gd name="connsiteX84" fmla="*/ 4737370 w 4961106"/>
                      <a:gd name="connsiteY84" fmla="*/ 2101174 h 2154399"/>
                      <a:gd name="connsiteX85" fmla="*/ 4708187 w 4961106"/>
                      <a:gd name="connsiteY85" fmla="*/ 2110902 h 2154399"/>
                      <a:gd name="connsiteX86" fmla="*/ 4688732 w 4961106"/>
                      <a:gd name="connsiteY86" fmla="*/ 2149813 h 215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61106" h="2154399">
                        <a:moveTo>
                          <a:pt x="0" y="9727"/>
                        </a:moveTo>
                        <a:cubicBezTo>
                          <a:pt x="9728" y="6485"/>
                          <a:pt x="18929" y="0"/>
                          <a:pt x="29183" y="0"/>
                        </a:cubicBezTo>
                        <a:cubicBezTo>
                          <a:pt x="48907" y="0"/>
                          <a:pt x="68657" y="4059"/>
                          <a:pt x="87549" y="9727"/>
                        </a:cubicBezTo>
                        <a:cubicBezTo>
                          <a:pt x="172539" y="35224"/>
                          <a:pt x="86605" y="23569"/>
                          <a:pt x="155643" y="38910"/>
                        </a:cubicBezTo>
                        <a:cubicBezTo>
                          <a:pt x="174897" y="43189"/>
                          <a:pt x="194603" y="45110"/>
                          <a:pt x="214009" y="48638"/>
                        </a:cubicBezTo>
                        <a:lnTo>
                          <a:pt x="369651" y="77821"/>
                        </a:lnTo>
                        <a:cubicBezTo>
                          <a:pt x="385864" y="81064"/>
                          <a:pt x="401921" y="85211"/>
                          <a:pt x="418289" y="87549"/>
                        </a:cubicBezTo>
                        <a:cubicBezTo>
                          <a:pt x="447356" y="91701"/>
                          <a:pt x="476771" y="93124"/>
                          <a:pt x="505838" y="97276"/>
                        </a:cubicBezTo>
                        <a:cubicBezTo>
                          <a:pt x="522206" y="99614"/>
                          <a:pt x="538135" y="104490"/>
                          <a:pt x="554477" y="107004"/>
                        </a:cubicBezTo>
                        <a:cubicBezTo>
                          <a:pt x="580315" y="110979"/>
                          <a:pt x="606358" y="113489"/>
                          <a:pt x="632298" y="116732"/>
                        </a:cubicBezTo>
                        <a:cubicBezTo>
                          <a:pt x="642026" y="119974"/>
                          <a:pt x="651471" y="124235"/>
                          <a:pt x="661481" y="126459"/>
                        </a:cubicBezTo>
                        <a:cubicBezTo>
                          <a:pt x="680735" y="130738"/>
                          <a:pt x="701135" y="129950"/>
                          <a:pt x="719847" y="136187"/>
                        </a:cubicBezTo>
                        <a:cubicBezTo>
                          <a:pt x="730938" y="139884"/>
                          <a:pt x="738083" y="151537"/>
                          <a:pt x="749030" y="155642"/>
                        </a:cubicBezTo>
                        <a:cubicBezTo>
                          <a:pt x="769779" y="163423"/>
                          <a:pt x="851155" y="171968"/>
                          <a:pt x="865762" y="175098"/>
                        </a:cubicBezTo>
                        <a:cubicBezTo>
                          <a:pt x="888844" y="180044"/>
                          <a:pt x="911046" y="188471"/>
                          <a:pt x="933855" y="194553"/>
                        </a:cubicBezTo>
                        <a:cubicBezTo>
                          <a:pt x="959691" y="201443"/>
                          <a:pt x="985880" y="206973"/>
                          <a:pt x="1011677" y="214008"/>
                        </a:cubicBezTo>
                        <a:cubicBezTo>
                          <a:pt x="1021570" y="216706"/>
                          <a:pt x="1030967" y="221038"/>
                          <a:pt x="1040860" y="223736"/>
                        </a:cubicBezTo>
                        <a:cubicBezTo>
                          <a:pt x="1066656" y="230771"/>
                          <a:pt x="1093855" y="233260"/>
                          <a:pt x="1118681" y="243191"/>
                        </a:cubicBezTo>
                        <a:cubicBezTo>
                          <a:pt x="1124914" y="245684"/>
                          <a:pt x="1181245" y="269323"/>
                          <a:pt x="1196502" y="272374"/>
                        </a:cubicBezTo>
                        <a:cubicBezTo>
                          <a:pt x="1230061" y="279086"/>
                          <a:pt x="1335672" y="295850"/>
                          <a:pt x="1381328" y="301557"/>
                        </a:cubicBezTo>
                        <a:cubicBezTo>
                          <a:pt x="1410464" y="305199"/>
                          <a:pt x="1439694" y="308042"/>
                          <a:pt x="1468877" y="311285"/>
                        </a:cubicBezTo>
                        <a:cubicBezTo>
                          <a:pt x="1481847" y="317770"/>
                          <a:pt x="1494030" y="326154"/>
                          <a:pt x="1507787" y="330740"/>
                        </a:cubicBezTo>
                        <a:cubicBezTo>
                          <a:pt x="1533154" y="339196"/>
                          <a:pt x="1559234" y="345800"/>
                          <a:pt x="1585609" y="350196"/>
                        </a:cubicBezTo>
                        <a:cubicBezTo>
                          <a:pt x="1734484" y="375008"/>
                          <a:pt x="1663089" y="365726"/>
                          <a:pt x="1799617" y="379379"/>
                        </a:cubicBezTo>
                        <a:cubicBezTo>
                          <a:pt x="1920305" y="373027"/>
                          <a:pt x="1947477" y="403116"/>
                          <a:pt x="2013626" y="350196"/>
                        </a:cubicBezTo>
                        <a:cubicBezTo>
                          <a:pt x="2027565" y="339044"/>
                          <a:pt x="2045563" y="317247"/>
                          <a:pt x="2052536" y="301557"/>
                        </a:cubicBezTo>
                        <a:cubicBezTo>
                          <a:pt x="2060865" y="282817"/>
                          <a:pt x="2071992" y="243191"/>
                          <a:pt x="2071992" y="243191"/>
                        </a:cubicBezTo>
                        <a:cubicBezTo>
                          <a:pt x="2068749" y="220493"/>
                          <a:pt x="2072518" y="195606"/>
                          <a:pt x="2062264" y="175098"/>
                        </a:cubicBezTo>
                        <a:cubicBezTo>
                          <a:pt x="2039907" y="130385"/>
                          <a:pt x="2020382" y="128711"/>
                          <a:pt x="1984443" y="116732"/>
                        </a:cubicBezTo>
                        <a:cubicBezTo>
                          <a:pt x="1974715" y="110247"/>
                          <a:pt x="1965944" y="102024"/>
                          <a:pt x="1955260" y="97276"/>
                        </a:cubicBezTo>
                        <a:cubicBezTo>
                          <a:pt x="1936520" y="88947"/>
                          <a:pt x="1896894" y="77821"/>
                          <a:pt x="1896894" y="77821"/>
                        </a:cubicBezTo>
                        <a:cubicBezTo>
                          <a:pt x="1867711" y="81064"/>
                          <a:pt x="1837673" y="79823"/>
                          <a:pt x="1809345" y="87549"/>
                        </a:cubicBezTo>
                        <a:cubicBezTo>
                          <a:pt x="1800497" y="89962"/>
                          <a:pt x="1797051" y="101275"/>
                          <a:pt x="1789889" y="107004"/>
                        </a:cubicBezTo>
                        <a:cubicBezTo>
                          <a:pt x="1780760" y="114307"/>
                          <a:pt x="1770434" y="119974"/>
                          <a:pt x="1760706" y="126459"/>
                        </a:cubicBezTo>
                        <a:cubicBezTo>
                          <a:pt x="1754221" y="145914"/>
                          <a:pt x="1739972" y="164357"/>
                          <a:pt x="1741251" y="184825"/>
                        </a:cubicBezTo>
                        <a:cubicBezTo>
                          <a:pt x="1742846" y="210344"/>
                          <a:pt x="1738254" y="350564"/>
                          <a:pt x="1770434" y="398834"/>
                        </a:cubicBezTo>
                        <a:lnTo>
                          <a:pt x="1789889" y="428017"/>
                        </a:lnTo>
                        <a:cubicBezTo>
                          <a:pt x="1805636" y="491002"/>
                          <a:pt x="1787403" y="446434"/>
                          <a:pt x="1828800" y="496110"/>
                        </a:cubicBezTo>
                        <a:cubicBezTo>
                          <a:pt x="1848227" y="519422"/>
                          <a:pt x="1864987" y="565956"/>
                          <a:pt x="1896894" y="573932"/>
                        </a:cubicBezTo>
                        <a:lnTo>
                          <a:pt x="1935804" y="583659"/>
                        </a:lnTo>
                        <a:cubicBezTo>
                          <a:pt x="1945532" y="590144"/>
                          <a:pt x="1955858" y="595812"/>
                          <a:pt x="1964987" y="603115"/>
                        </a:cubicBezTo>
                        <a:cubicBezTo>
                          <a:pt x="1972149" y="608844"/>
                          <a:pt x="1976579" y="617851"/>
                          <a:pt x="1984443" y="622570"/>
                        </a:cubicBezTo>
                        <a:cubicBezTo>
                          <a:pt x="1993236" y="627846"/>
                          <a:pt x="2004455" y="627712"/>
                          <a:pt x="2013626" y="632298"/>
                        </a:cubicBezTo>
                        <a:cubicBezTo>
                          <a:pt x="2080804" y="665887"/>
                          <a:pt x="2000739" y="641235"/>
                          <a:pt x="2081719" y="661481"/>
                        </a:cubicBezTo>
                        <a:cubicBezTo>
                          <a:pt x="2137069" y="716831"/>
                          <a:pt x="2080015" y="670569"/>
                          <a:pt x="2159540" y="700391"/>
                        </a:cubicBezTo>
                        <a:cubicBezTo>
                          <a:pt x="2170487" y="704496"/>
                          <a:pt x="2177977" y="715242"/>
                          <a:pt x="2188723" y="719847"/>
                        </a:cubicBezTo>
                        <a:cubicBezTo>
                          <a:pt x="2201011" y="725113"/>
                          <a:pt x="2214951" y="725346"/>
                          <a:pt x="2227634" y="729574"/>
                        </a:cubicBezTo>
                        <a:cubicBezTo>
                          <a:pt x="2244200" y="735096"/>
                          <a:pt x="2259922" y="742899"/>
                          <a:pt x="2276272" y="749030"/>
                        </a:cubicBezTo>
                        <a:cubicBezTo>
                          <a:pt x="2351185" y="777122"/>
                          <a:pt x="2252420" y="737836"/>
                          <a:pt x="2344366" y="768485"/>
                        </a:cubicBezTo>
                        <a:cubicBezTo>
                          <a:pt x="2389013" y="783367"/>
                          <a:pt x="2388624" y="791008"/>
                          <a:pt x="2431915" y="797668"/>
                        </a:cubicBezTo>
                        <a:cubicBezTo>
                          <a:pt x="2460936" y="802133"/>
                          <a:pt x="2490281" y="804153"/>
                          <a:pt x="2519464" y="807396"/>
                        </a:cubicBezTo>
                        <a:lnTo>
                          <a:pt x="3142034" y="797668"/>
                        </a:lnTo>
                        <a:cubicBezTo>
                          <a:pt x="3190471" y="796341"/>
                          <a:pt x="3305837" y="775628"/>
                          <a:pt x="3346315" y="768485"/>
                        </a:cubicBezTo>
                        <a:cubicBezTo>
                          <a:pt x="3362597" y="765612"/>
                          <a:pt x="3378532" y="760689"/>
                          <a:pt x="3394953" y="758757"/>
                        </a:cubicBezTo>
                        <a:cubicBezTo>
                          <a:pt x="3433731" y="754195"/>
                          <a:pt x="3472774" y="752272"/>
                          <a:pt x="3511685" y="749030"/>
                        </a:cubicBezTo>
                        <a:cubicBezTo>
                          <a:pt x="3772292" y="683877"/>
                          <a:pt x="3567211" y="731431"/>
                          <a:pt x="4241260" y="758757"/>
                        </a:cubicBezTo>
                        <a:cubicBezTo>
                          <a:pt x="4251505" y="759172"/>
                          <a:pt x="4260842" y="764885"/>
                          <a:pt x="4270443" y="768485"/>
                        </a:cubicBezTo>
                        <a:cubicBezTo>
                          <a:pt x="4286793" y="774616"/>
                          <a:pt x="4302235" y="783346"/>
                          <a:pt x="4319081" y="787940"/>
                        </a:cubicBezTo>
                        <a:cubicBezTo>
                          <a:pt x="4338110" y="793130"/>
                          <a:pt x="4358193" y="793389"/>
                          <a:pt x="4377447" y="797668"/>
                        </a:cubicBezTo>
                        <a:cubicBezTo>
                          <a:pt x="4499678" y="824831"/>
                          <a:pt x="4237058" y="783173"/>
                          <a:pt x="4474723" y="817123"/>
                        </a:cubicBezTo>
                        <a:cubicBezTo>
                          <a:pt x="4484451" y="823608"/>
                          <a:pt x="4493449" y="831350"/>
                          <a:pt x="4503906" y="836579"/>
                        </a:cubicBezTo>
                        <a:cubicBezTo>
                          <a:pt x="4513077" y="841165"/>
                          <a:pt x="4524296" y="841031"/>
                          <a:pt x="4533089" y="846306"/>
                        </a:cubicBezTo>
                        <a:cubicBezTo>
                          <a:pt x="4540954" y="851025"/>
                          <a:pt x="4544914" y="860674"/>
                          <a:pt x="4552545" y="865762"/>
                        </a:cubicBezTo>
                        <a:cubicBezTo>
                          <a:pt x="4564610" y="873806"/>
                          <a:pt x="4578779" y="878175"/>
                          <a:pt x="4591455" y="885217"/>
                        </a:cubicBezTo>
                        <a:cubicBezTo>
                          <a:pt x="4607983" y="894399"/>
                          <a:pt x="4623566" y="905218"/>
                          <a:pt x="4640094" y="914400"/>
                        </a:cubicBezTo>
                        <a:cubicBezTo>
                          <a:pt x="4652770" y="921442"/>
                          <a:pt x="4666939" y="925811"/>
                          <a:pt x="4679004" y="933855"/>
                        </a:cubicBezTo>
                        <a:cubicBezTo>
                          <a:pt x="4696280" y="945372"/>
                          <a:pt x="4712962" y="958085"/>
                          <a:pt x="4727643" y="972766"/>
                        </a:cubicBezTo>
                        <a:cubicBezTo>
                          <a:pt x="4735910" y="981033"/>
                          <a:pt x="4738300" y="994250"/>
                          <a:pt x="4747098" y="1001949"/>
                        </a:cubicBezTo>
                        <a:cubicBezTo>
                          <a:pt x="4764695" y="1017346"/>
                          <a:pt x="4788931" y="1024325"/>
                          <a:pt x="4805464" y="1040859"/>
                        </a:cubicBezTo>
                        <a:lnTo>
                          <a:pt x="4824919" y="1060315"/>
                        </a:lnTo>
                        <a:cubicBezTo>
                          <a:pt x="4828162" y="1070043"/>
                          <a:pt x="4828241" y="1081491"/>
                          <a:pt x="4834647" y="1089498"/>
                        </a:cubicBezTo>
                        <a:cubicBezTo>
                          <a:pt x="4841950" y="1098627"/>
                          <a:pt x="4858030" y="1098802"/>
                          <a:pt x="4863830" y="1108953"/>
                        </a:cubicBezTo>
                        <a:cubicBezTo>
                          <a:pt x="4872033" y="1123308"/>
                          <a:pt x="4868806" y="1141755"/>
                          <a:pt x="4873557" y="1157591"/>
                        </a:cubicBezTo>
                        <a:cubicBezTo>
                          <a:pt x="4878575" y="1174317"/>
                          <a:pt x="4887045" y="1189819"/>
                          <a:pt x="4893013" y="1206230"/>
                        </a:cubicBezTo>
                        <a:cubicBezTo>
                          <a:pt x="4900021" y="1225503"/>
                          <a:pt x="4903297" y="1246253"/>
                          <a:pt x="4912468" y="1264596"/>
                        </a:cubicBezTo>
                        <a:cubicBezTo>
                          <a:pt x="4918953" y="1277566"/>
                          <a:pt x="4926831" y="1289928"/>
                          <a:pt x="4931923" y="1303506"/>
                        </a:cubicBezTo>
                        <a:cubicBezTo>
                          <a:pt x="4936617" y="1316024"/>
                          <a:pt x="4937423" y="1329734"/>
                          <a:pt x="4941651" y="1342417"/>
                        </a:cubicBezTo>
                        <a:cubicBezTo>
                          <a:pt x="4947173" y="1358982"/>
                          <a:pt x="4954621" y="1374842"/>
                          <a:pt x="4961106" y="1391055"/>
                        </a:cubicBezTo>
                        <a:cubicBezTo>
                          <a:pt x="4957864" y="1478604"/>
                          <a:pt x="4961054" y="1566629"/>
                          <a:pt x="4951379" y="1653702"/>
                        </a:cubicBezTo>
                        <a:cubicBezTo>
                          <a:pt x="4947982" y="1684275"/>
                          <a:pt x="4922196" y="1741251"/>
                          <a:pt x="4922196" y="1741251"/>
                        </a:cubicBezTo>
                        <a:cubicBezTo>
                          <a:pt x="4918953" y="1773676"/>
                          <a:pt x="4917423" y="1806319"/>
                          <a:pt x="4912468" y="1838527"/>
                        </a:cubicBezTo>
                        <a:cubicBezTo>
                          <a:pt x="4910909" y="1848662"/>
                          <a:pt x="4906421" y="1858140"/>
                          <a:pt x="4902740" y="1867710"/>
                        </a:cubicBezTo>
                        <a:cubicBezTo>
                          <a:pt x="4890203" y="1900306"/>
                          <a:pt x="4872300" y="1931106"/>
                          <a:pt x="4863830" y="1964987"/>
                        </a:cubicBezTo>
                        <a:cubicBezTo>
                          <a:pt x="4860587" y="1977957"/>
                          <a:pt x="4861769" y="1992945"/>
                          <a:pt x="4854102" y="2003898"/>
                        </a:cubicBezTo>
                        <a:cubicBezTo>
                          <a:pt x="4837611" y="2027457"/>
                          <a:pt x="4768992" y="2090633"/>
                          <a:pt x="4737370" y="2101174"/>
                        </a:cubicBezTo>
                        <a:lnTo>
                          <a:pt x="4708187" y="2110902"/>
                        </a:lnTo>
                        <a:cubicBezTo>
                          <a:pt x="4664691" y="2154399"/>
                          <a:pt x="4650934" y="2149813"/>
                          <a:pt x="4688732" y="2149813"/>
                        </a:cubicBezTo>
                      </a:path>
                    </a:pathLst>
                  </a:custGeom>
                  <a:ln w="635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89" name="Полилиния 88"/>
                  <p:cNvSpPr/>
                  <p:nvPr/>
                </p:nvSpPr>
                <p:spPr>
                  <a:xfrm>
                    <a:off x="1828193" y="797583"/>
                    <a:ext cx="214318" cy="223690"/>
                  </a:xfrm>
                  <a:custGeom>
                    <a:avLst/>
                    <a:gdLst>
                      <a:gd name="connsiteX0" fmla="*/ 214009 w 214009"/>
                      <a:gd name="connsiteY0" fmla="*/ 0 h 223736"/>
                      <a:gd name="connsiteX1" fmla="*/ 165370 w 214009"/>
                      <a:gd name="connsiteY1" fmla="*/ 19455 h 223736"/>
                      <a:gd name="connsiteX2" fmla="*/ 116732 w 214009"/>
                      <a:gd name="connsiteY2" fmla="*/ 68094 h 223736"/>
                      <a:gd name="connsiteX3" fmla="*/ 77821 w 214009"/>
                      <a:gd name="connsiteY3" fmla="*/ 97277 h 223736"/>
                      <a:gd name="connsiteX4" fmla="*/ 58366 w 214009"/>
                      <a:gd name="connsiteY4" fmla="*/ 126460 h 223736"/>
                      <a:gd name="connsiteX5" fmla="*/ 48638 w 214009"/>
                      <a:gd name="connsiteY5" fmla="*/ 194553 h 223736"/>
                      <a:gd name="connsiteX6" fmla="*/ 19455 w 214009"/>
                      <a:gd name="connsiteY6" fmla="*/ 204281 h 223736"/>
                      <a:gd name="connsiteX7" fmla="*/ 0 w 214009"/>
                      <a:gd name="connsiteY7" fmla="*/ 223736 h 22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009" h="223736">
                        <a:moveTo>
                          <a:pt x="214009" y="0"/>
                        </a:moveTo>
                        <a:cubicBezTo>
                          <a:pt x="197796" y="6485"/>
                          <a:pt x="179675" y="9441"/>
                          <a:pt x="165370" y="19455"/>
                        </a:cubicBezTo>
                        <a:cubicBezTo>
                          <a:pt x="146586" y="32604"/>
                          <a:pt x="135075" y="54337"/>
                          <a:pt x="116732" y="68094"/>
                        </a:cubicBezTo>
                        <a:lnTo>
                          <a:pt x="77821" y="97277"/>
                        </a:lnTo>
                        <a:cubicBezTo>
                          <a:pt x="71336" y="107005"/>
                          <a:pt x="61725" y="115262"/>
                          <a:pt x="58366" y="126460"/>
                        </a:cubicBezTo>
                        <a:cubicBezTo>
                          <a:pt x="51778" y="148421"/>
                          <a:pt x="58892" y="174046"/>
                          <a:pt x="48638" y="194553"/>
                        </a:cubicBezTo>
                        <a:cubicBezTo>
                          <a:pt x="44052" y="203724"/>
                          <a:pt x="28248" y="199005"/>
                          <a:pt x="19455" y="204281"/>
                        </a:cubicBezTo>
                        <a:cubicBezTo>
                          <a:pt x="11591" y="209000"/>
                          <a:pt x="6485" y="217251"/>
                          <a:pt x="0" y="223736"/>
                        </a:cubicBezTo>
                      </a:path>
                    </a:pathLst>
                  </a:custGeom>
                  <a:ln w="635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90" name="Полилиния 89"/>
                  <p:cNvSpPr/>
                  <p:nvPr/>
                </p:nvSpPr>
                <p:spPr>
                  <a:xfrm>
                    <a:off x="6751155" y="2518881"/>
                    <a:ext cx="388947" cy="244313"/>
                  </a:xfrm>
                  <a:custGeom>
                    <a:avLst/>
                    <a:gdLst>
                      <a:gd name="connsiteX0" fmla="*/ 0 w 389106"/>
                      <a:gd name="connsiteY0" fmla="*/ 0 h 243191"/>
                      <a:gd name="connsiteX1" fmla="*/ 107004 w 389106"/>
                      <a:gd name="connsiteY1" fmla="*/ 58366 h 243191"/>
                      <a:gd name="connsiteX2" fmla="*/ 136187 w 389106"/>
                      <a:gd name="connsiteY2" fmla="*/ 68093 h 243191"/>
                      <a:gd name="connsiteX3" fmla="*/ 214008 w 389106"/>
                      <a:gd name="connsiteY3" fmla="*/ 107004 h 243191"/>
                      <a:gd name="connsiteX4" fmla="*/ 291830 w 389106"/>
                      <a:gd name="connsiteY4" fmla="*/ 136187 h 243191"/>
                      <a:gd name="connsiteX5" fmla="*/ 301557 w 389106"/>
                      <a:gd name="connsiteY5" fmla="*/ 165370 h 243191"/>
                      <a:gd name="connsiteX6" fmla="*/ 350195 w 389106"/>
                      <a:gd name="connsiteY6" fmla="*/ 214008 h 243191"/>
                      <a:gd name="connsiteX7" fmla="*/ 389106 w 389106"/>
                      <a:gd name="connsiteY7" fmla="*/ 243191 h 24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106" h="243191">
                        <a:moveTo>
                          <a:pt x="0" y="0"/>
                        </a:moveTo>
                        <a:cubicBezTo>
                          <a:pt x="45687" y="30458"/>
                          <a:pt x="37647" y="26840"/>
                          <a:pt x="107004" y="58366"/>
                        </a:cubicBezTo>
                        <a:cubicBezTo>
                          <a:pt x="116339" y="62609"/>
                          <a:pt x="126852" y="63850"/>
                          <a:pt x="136187" y="68093"/>
                        </a:cubicBezTo>
                        <a:cubicBezTo>
                          <a:pt x="162590" y="80094"/>
                          <a:pt x="186494" y="97832"/>
                          <a:pt x="214008" y="107004"/>
                        </a:cubicBezTo>
                        <a:cubicBezTo>
                          <a:pt x="259757" y="122254"/>
                          <a:pt x="233670" y="112924"/>
                          <a:pt x="291830" y="136187"/>
                        </a:cubicBezTo>
                        <a:cubicBezTo>
                          <a:pt x="295072" y="145915"/>
                          <a:pt x="295405" y="157167"/>
                          <a:pt x="301557" y="165370"/>
                        </a:cubicBezTo>
                        <a:cubicBezTo>
                          <a:pt x="315314" y="183713"/>
                          <a:pt x="333982" y="197795"/>
                          <a:pt x="350195" y="214008"/>
                        </a:cubicBezTo>
                        <a:cubicBezTo>
                          <a:pt x="374778" y="238591"/>
                          <a:pt x="361448" y="229362"/>
                          <a:pt x="389106" y="243191"/>
                        </a:cubicBezTo>
                      </a:path>
                    </a:pathLst>
                  </a:custGeom>
                  <a:ln w="635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grpSp>
            <p:sp>
              <p:nvSpPr>
                <p:cNvPr id="47121" name="TextBox 93"/>
                <p:cNvSpPr txBox="1">
                  <a:spLocks noChangeArrowheads="1"/>
                </p:cNvSpPr>
                <p:nvPr/>
              </p:nvSpPr>
              <p:spPr bwMode="auto">
                <a:xfrm>
                  <a:off x="3892298" y="203221"/>
                  <a:ext cx="1449387" cy="768350"/>
                </a:xfrm>
                <a:prstGeom prst="rect">
                  <a:avLst/>
                </a:prstGeom>
                <a:noFill/>
                <a:ln w="9525">
                  <a:noFill/>
                  <a:miter lim="800000"/>
                  <a:headEnd/>
                  <a:tailEnd/>
                </a:ln>
              </p:spPr>
              <p:txBody>
                <a:bodyPr>
                  <a:spAutoFit/>
                </a:bodyPr>
                <a:lstStyle/>
                <a:p>
                  <a:r>
                    <a:rPr lang="ru-RU" sz="4400" b="1" dirty="0">
                      <a:solidFill>
                        <a:srgbClr val="FFC000"/>
                      </a:solidFill>
                    </a:rPr>
                    <a:t>ОС</a:t>
                  </a:r>
                </a:p>
              </p:txBody>
            </p:sp>
          </p:grpSp>
        </p:grpSp>
      </p:grpSp>
      <p:sp>
        <p:nvSpPr>
          <p:cNvPr id="55" name="TextBox 54"/>
          <p:cNvSpPr txBox="1"/>
          <p:nvPr/>
        </p:nvSpPr>
        <p:spPr>
          <a:xfrm>
            <a:off x="5053778" y="5429264"/>
            <a:ext cx="4090222" cy="461665"/>
          </a:xfrm>
          <a:prstGeom prst="rect">
            <a:avLst/>
          </a:prstGeom>
          <a:noFill/>
        </p:spPr>
        <p:txBody>
          <a:bodyPr wrap="none" rtlCol="0">
            <a:spAutoFit/>
          </a:bodyPr>
          <a:lstStyle/>
          <a:p>
            <a:r>
              <a:rPr lang="ru-RU" sz="2400" dirty="0" err="1" smtClean="0">
                <a:solidFill>
                  <a:schemeClr val="bg1">
                    <a:lumMod val="50000"/>
                  </a:schemeClr>
                </a:solidFill>
              </a:rPr>
              <a:t>Преганглионарное</a:t>
            </a:r>
            <a:r>
              <a:rPr lang="ru-RU" sz="2400" dirty="0" smtClean="0">
                <a:solidFill>
                  <a:schemeClr val="bg1">
                    <a:lumMod val="50000"/>
                  </a:schemeClr>
                </a:solidFill>
              </a:rPr>
              <a:t> волокно</a:t>
            </a:r>
            <a:endParaRPr lang="ru-RU" sz="2400" dirty="0">
              <a:solidFill>
                <a:schemeClr val="bg1">
                  <a:lumMod val="50000"/>
                </a:schemeClr>
              </a:solidFill>
            </a:endParaRPr>
          </a:p>
        </p:txBody>
      </p:sp>
      <p:sp>
        <p:nvSpPr>
          <p:cNvPr id="57" name="Стрелка вверх 56"/>
          <p:cNvSpPr/>
          <p:nvPr/>
        </p:nvSpPr>
        <p:spPr>
          <a:xfrm rot="19490761">
            <a:off x="4924216" y="3358597"/>
            <a:ext cx="785818" cy="2341259"/>
          </a:xfrm>
          <a:prstGeom prst="upArrow">
            <a:avLst>
              <a:gd name="adj1" fmla="val 27544"/>
              <a:gd name="adj2" fmla="val 443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p:cNvSpPr txBox="1"/>
          <p:nvPr/>
        </p:nvSpPr>
        <p:spPr>
          <a:xfrm>
            <a:off x="357158" y="5786454"/>
            <a:ext cx="4213654" cy="461665"/>
          </a:xfrm>
          <a:prstGeom prst="rect">
            <a:avLst/>
          </a:prstGeom>
          <a:noFill/>
        </p:spPr>
        <p:txBody>
          <a:bodyPr wrap="none" rtlCol="0">
            <a:spAutoFit/>
          </a:bodyPr>
          <a:lstStyle/>
          <a:p>
            <a:r>
              <a:rPr lang="ru-RU" sz="2400" dirty="0" err="1" smtClean="0">
                <a:solidFill>
                  <a:schemeClr val="bg1">
                    <a:lumMod val="50000"/>
                  </a:schemeClr>
                </a:solidFill>
              </a:rPr>
              <a:t>Постганглионарное</a:t>
            </a:r>
            <a:r>
              <a:rPr lang="ru-RU" sz="2400" dirty="0" smtClean="0">
                <a:solidFill>
                  <a:schemeClr val="bg1">
                    <a:lumMod val="50000"/>
                  </a:schemeClr>
                </a:solidFill>
              </a:rPr>
              <a:t> волокно</a:t>
            </a:r>
            <a:endParaRPr lang="ru-RU" sz="2400" dirty="0">
              <a:solidFill>
                <a:schemeClr val="bg1">
                  <a:lumMod val="50000"/>
                </a:schemeClr>
              </a:solidFill>
            </a:endParaRPr>
          </a:p>
        </p:txBody>
      </p:sp>
      <p:sp>
        <p:nvSpPr>
          <p:cNvPr id="60" name="Стрелка вверх 59"/>
          <p:cNvSpPr/>
          <p:nvPr/>
        </p:nvSpPr>
        <p:spPr>
          <a:xfrm rot="21267985">
            <a:off x="1629205" y="4627176"/>
            <a:ext cx="785818" cy="1232631"/>
          </a:xfrm>
          <a:prstGeom prst="upArrow">
            <a:avLst>
              <a:gd name="adj1" fmla="val 27544"/>
              <a:gd name="adj2" fmla="val 443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blinds(horizontal)">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fill="hold"/>
                                        <p:tgtEl>
                                          <p:spTgt spid="58"/>
                                        </p:tgtEl>
                                        <p:attrNameLst>
                                          <p:attrName>ppt_x</p:attrName>
                                        </p:attrNameLst>
                                      </p:cBhvr>
                                      <p:tavLst>
                                        <p:tav tm="0">
                                          <p:val>
                                            <p:strVal val="#ppt_x"/>
                                          </p:val>
                                        </p:tav>
                                        <p:tav tm="100000">
                                          <p:val>
                                            <p:strVal val="#ppt_x"/>
                                          </p:val>
                                        </p:tav>
                                      </p:tavLst>
                                    </p:anim>
                                    <p:anim calcmode="lin" valueType="num">
                                      <p:cBhvr additive="base">
                                        <p:cTn id="25"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animBg="1"/>
      <p:bldP spid="58" grpId="0"/>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dirty="0" smtClean="0"/>
              <a:t>Симпатические ганглии </a:t>
            </a:r>
            <a:r>
              <a:rPr lang="ru-RU" dirty="0" smtClean="0"/>
              <a:t>расположены </a:t>
            </a:r>
            <a:r>
              <a:rPr lang="ru-RU" dirty="0" err="1" smtClean="0"/>
              <a:t>паравертебрально</a:t>
            </a:r>
            <a:r>
              <a:rPr lang="ru-RU" dirty="0" smtClean="0"/>
              <a:t>, вдоль позвоночного столба и </a:t>
            </a:r>
            <a:r>
              <a:rPr lang="ru-RU" dirty="0" err="1" smtClean="0"/>
              <a:t>превертебральных</a:t>
            </a:r>
            <a:r>
              <a:rPr lang="ru-RU" dirty="0" smtClean="0"/>
              <a:t> ганглиях (шейный, чревный, непарных – брыжеечный и т.д.)</a:t>
            </a:r>
          </a:p>
          <a:p>
            <a:r>
              <a:rPr lang="ru-RU" dirty="0" smtClean="0"/>
              <a:t>Парасимпатические – </a:t>
            </a:r>
            <a:r>
              <a:rPr lang="ru-RU" dirty="0" err="1" smtClean="0"/>
              <a:t>интрамуральные</a:t>
            </a:r>
            <a:r>
              <a:rPr lang="ru-RU" dirty="0" smtClean="0"/>
              <a:t>, реже </a:t>
            </a:r>
            <a:r>
              <a:rPr lang="ru-RU" dirty="0" err="1" smtClean="0"/>
              <a:t>параорганные</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188913"/>
            <a:ext cx="8229600" cy="719137"/>
          </a:xfrm>
        </p:spPr>
        <p:txBody>
          <a:bodyPr/>
          <a:lstStyle/>
          <a:p>
            <a:r>
              <a:rPr lang="ru-RU" sz="1800" b="1" dirty="0"/>
              <a:t>Сравнительная характеристика симпатического и парасимпатического отделов вегетативной нервной системы</a:t>
            </a:r>
            <a:r>
              <a:rPr lang="ru-RU" sz="4000" dirty="0"/>
              <a:t> </a:t>
            </a:r>
          </a:p>
        </p:txBody>
      </p:sp>
      <p:graphicFrame>
        <p:nvGraphicFramePr>
          <p:cNvPr id="112679" name="Group 39"/>
          <p:cNvGraphicFramePr>
            <a:graphicFrameLocks noGrp="1"/>
          </p:cNvGraphicFramePr>
          <p:nvPr>
            <p:ph type="tbl" idx="1"/>
          </p:nvPr>
        </p:nvGraphicFramePr>
        <p:xfrm>
          <a:off x="457200" y="1219200"/>
          <a:ext cx="8229600" cy="4853006"/>
        </p:xfrm>
        <a:graphic>
          <a:graphicData uri="http://schemas.openxmlformats.org/drawingml/2006/table">
            <a:tbl>
              <a:tblPr/>
              <a:tblGrid>
                <a:gridCol w="2736850"/>
                <a:gridCol w="2736850"/>
                <a:gridCol w="2755900"/>
              </a:tblGrid>
              <a:tr h="4819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Характеристика</a:t>
                      </a:r>
                      <a:endPar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Симпатическая</a:t>
                      </a:r>
                      <a:endPar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Парасимпатическая</a:t>
                      </a:r>
                      <a:endPar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8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Длина волокон</a:t>
                      </a:r>
                      <a:endPar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Короткие </a:t>
                      </a:r>
                      <a:r>
                        <a:rPr kumimoji="0" lang="ru-RU" sz="1800" b="0"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преганглионарные</a:t>
                      </a: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и длинные </a:t>
                      </a:r>
                      <a:r>
                        <a:rPr kumimoji="0" lang="ru-RU" sz="1800" b="0"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постганглионарные</a:t>
                      </a: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волокна</a:t>
                      </a:r>
                      <a:endPar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Длинные </a:t>
                      </a:r>
                      <a:r>
                        <a:rPr kumimoji="0" lang="ru-RU" sz="1800" b="0"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преганглионарные</a:t>
                      </a: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и короткие </a:t>
                      </a:r>
                      <a:r>
                        <a:rPr kumimoji="0" lang="ru-RU" sz="1800" b="0"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постганглионарные</a:t>
                      </a: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волокна.</a:t>
                      </a:r>
                      <a:endPar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638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Число волокон</a:t>
                      </a:r>
                      <a:endPar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Многочисленные </a:t>
                      </a:r>
                      <a:r>
                        <a:rPr kumimoji="0" lang="ru-RU" sz="1800" b="0"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постганглионарные</a:t>
                      </a: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волокна</a:t>
                      </a:r>
                      <a:endPar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Немногочисленные </a:t>
                      </a:r>
                      <a:r>
                        <a:rPr kumimoji="0" lang="ru-RU" sz="1800" b="0"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постганглионарные</a:t>
                      </a: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волокна</a:t>
                      </a:r>
                      <a:endPar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17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Распределение волокон</a:t>
                      </a:r>
                      <a:endPar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Преганглионарные</a:t>
                      </a: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волокна иннервируют обширные области</a:t>
                      </a:r>
                      <a:endPar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Преганглионарные</a:t>
                      </a: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волокна иннервируют ограниченные участки</a:t>
                      </a:r>
                      <a:endPar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blinds(horizontal)">
                                      <p:cBhvr>
                                        <p:cTn id="7" dur="500"/>
                                        <p:tgtEl>
                                          <p:spTgt spid="11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3666" name="Group 2"/>
          <p:cNvGraphicFramePr>
            <a:graphicFrameLocks noGrp="1"/>
          </p:cNvGraphicFramePr>
          <p:nvPr/>
        </p:nvGraphicFramePr>
        <p:xfrm>
          <a:off x="304800" y="228600"/>
          <a:ext cx="8686800" cy="5465768"/>
        </p:xfrm>
        <a:graphic>
          <a:graphicData uri="http://schemas.openxmlformats.org/drawingml/2006/table">
            <a:tbl>
              <a:tblPr/>
              <a:tblGrid>
                <a:gridCol w="2889250"/>
                <a:gridCol w="2889250"/>
                <a:gridCol w="2908300"/>
              </a:tblGrid>
              <a:tr h="752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Зона влияния</a:t>
                      </a:r>
                      <a:endPar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Действие генерализованное</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Действие местное</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Медиатор</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Норадреналин</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Ацетилхолин</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95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Общие эффекты</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rPr>
                        <a:t> Повышает интенсивность обмена (особенно катаболизм);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rPr>
                        <a:t> Усиливает ритмические формы активности;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rPr>
                        <a:t> Снижает интенсивность обмена или не влияет на нее;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rPr>
                        <a:t> Снижает ритмические формы активности;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013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Суммарный эффект</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Возбуждающий</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Тормозящий</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95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В каких условиях активируется</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Доминирует во время опасности, стресса и активности</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Доминирует в покое, контролирует обычные физиологические функции</a:t>
                      </a:r>
                      <a:endParaRPr kumimoji="0" lang="ru-RU" sz="18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500" fill="hold"/>
                                        <p:tgtEl>
                                          <p:spTgt spid="113666"/>
                                        </p:tgtEl>
                                        <p:attrNameLst>
                                          <p:attrName>ppt_x</p:attrName>
                                        </p:attrNameLst>
                                      </p:cBhvr>
                                      <p:tavLst>
                                        <p:tav tm="0">
                                          <p:val>
                                            <p:strVal val="#ppt_x"/>
                                          </p:val>
                                        </p:tav>
                                        <p:tav tm="100000">
                                          <p:val>
                                            <p:strVal val="#ppt_x"/>
                                          </p:val>
                                        </p:tav>
                                      </p:tavLst>
                                    </p:anim>
                                    <p:anim calcmode="lin" valueType="num">
                                      <p:cBhvr additive="base">
                                        <p:cTn id="8" dur="500" fill="hold"/>
                                        <p:tgtEl>
                                          <p:spTgt spid="113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08047"/>
          </a:xfrm>
        </p:spPr>
        <p:txBody>
          <a:bodyPr/>
          <a:lstStyle/>
          <a:p>
            <a:r>
              <a:rPr lang="ru-RU" sz="3500" dirty="0" smtClean="0"/>
              <a:t>Классификация вегетативных рефлексов</a:t>
            </a:r>
            <a:endParaRPr lang="ru-RU" sz="3500" dirty="0"/>
          </a:p>
        </p:txBody>
      </p:sp>
      <p:sp>
        <p:nvSpPr>
          <p:cNvPr id="3" name="Содержимое 2"/>
          <p:cNvSpPr>
            <a:spLocks noGrp="1"/>
          </p:cNvSpPr>
          <p:nvPr>
            <p:ph idx="1"/>
          </p:nvPr>
        </p:nvSpPr>
        <p:spPr>
          <a:xfrm>
            <a:off x="428596" y="1928802"/>
            <a:ext cx="8229600" cy="3786214"/>
          </a:xfrm>
        </p:spPr>
        <p:txBody>
          <a:bodyPr/>
          <a:lstStyle/>
          <a:p>
            <a:r>
              <a:rPr lang="ru-RU" sz="3600" dirty="0" smtClean="0"/>
              <a:t>По уровню замыкания</a:t>
            </a:r>
          </a:p>
          <a:p>
            <a:pPr lvl="2"/>
            <a:r>
              <a:rPr lang="ru-RU" sz="3200" dirty="0" smtClean="0"/>
              <a:t>Периферические</a:t>
            </a:r>
          </a:p>
          <a:p>
            <a:pPr lvl="3"/>
            <a:r>
              <a:rPr lang="ru-RU" dirty="0" err="1" smtClean="0"/>
              <a:t>Интраорганные</a:t>
            </a:r>
            <a:endParaRPr lang="ru-RU" dirty="0" smtClean="0"/>
          </a:p>
          <a:p>
            <a:pPr lvl="3"/>
            <a:r>
              <a:rPr lang="ru-RU" dirty="0" err="1" smtClean="0"/>
              <a:t>Экстраорганные</a:t>
            </a:r>
            <a:endParaRPr lang="ru-RU" dirty="0" smtClean="0"/>
          </a:p>
          <a:p>
            <a:pPr lvl="2"/>
            <a:r>
              <a:rPr lang="ru-RU" sz="3200" dirty="0" smtClean="0"/>
              <a:t>Центральные</a:t>
            </a:r>
          </a:p>
          <a:p>
            <a:pPr>
              <a:buNone/>
            </a:pPr>
            <a:endParaRPr lang="ru-RU" sz="1800" dirty="0"/>
          </a:p>
          <a:p>
            <a:pPr>
              <a:buNone/>
            </a:pPr>
            <a:endParaRPr lang="ru-RU" sz="4400"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Висцеро-соматические</a:t>
            </a:r>
          </a:p>
          <a:p>
            <a:r>
              <a:rPr lang="ru-RU" dirty="0" smtClean="0"/>
              <a:t>Висцеро-висцеральные </a:t>
            </a:r>
            <a:r>
              <a:rPr lang="ru-RU" sz="2400" dirty="0" smtClean="0"/>
              <a:t>(желудочно-кишечный рефлекс)</a:t>
            </a:r>
          </a:p>
          <a:p>
            <a:r>
              <a:rPr lang="ru-RU" dirty="0" err="1" smtClean="0"/>
              <a:t>Сомато-висцеральные</a:t>
            </a:r>
            <a:r>
              <a:rPr lang="ru-RU" dirty="0" smtClean="0"/>
              <a:t> </a:t>
            </a:r>
            <a:r>
              <a:rPr lang="ru-RU" sz="2000" dirty="0" smtClean="0"/>
              <a:t>(рефлекс </a:t>
            </a:r>
            <a:r>
              <a:rPr lang="ru-RU" sz="2000" dirty="0" err="1" smtClean="0"/>
              <a:t>Данини-Ашнера</a:t>
            </a:r>
            <a:r>
              <a:rPr lang="ru-RU" sz="2000" dirty="0" smtClean="0"/>
              <a:t>)</a:t>
            </a:r>
          </a:p>
          <a:p>
            <a:pPr>
              <a:buNone/>
            </a:pPr>
            <a:endParaRPr lang="ru-RU" dirty="0"/>
          </a:p>
        </p:txBody>
      </p:sp>
      <p:sp>
        <p:nvSpPr>
          <p:cNvPr id="4" name="Заголовок 1"/>
          <p:cNvSpPr>
            <a:spLocks noGrp="1"/>
          </p:cNvSpPr>
          <p:nvPr>
            <p:ph type="title"/>
          </p:nvPr>
        </p:nvSpPr>
        <p:spPr/>
        <p:txBody>
          <a:bodyPr/>
          <a:lstStyle/>
          <a:p>
            <a:r>
              <a:rPr lang="ru-RU" sz="3500" dirty="0" smtClean="0"/>
              <a:t>Классификация вегетативных рефлексов</a:t>
            </a:r>
            <a:endParaRPr lang="ru-RU" sz="3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Классификация вегетативных рефлексов</a:t>
            </a:r>
            <a:endParaRPr lang="ru-RU" dirty="0"/>
          </a:p>
        </p:txBody>
      </p:sp>
      <p:sp>
        <p:nvSpPr>
          <p:cNvPr id="3" name="Содержимое 2"/>
          <p:cNvSpPr>
            <a:spLocks noGrp="1"/>
          </p:cNvSpPr>
          <p:nvPr>
            <p:ph idx="1"/>
          </p:nvPr>
        </p:nvSpPr>
        <p:spPr>
          <a:xfrm>
            <a:off x="500034" y="2214554"/>
            <a:ext cx="8229600" cy="3844933"/>
          </a:xfrm>
        </p:spPr>
        <p:txBody>
          <a:bodyPr/>
          <a:lstStyle/>
          <a:p>
            <a:r>
              <a:rPr lang="ru-RU" dirty="0" smtClean="0"/>
              <a:t>По рецепторам рефлексогенных зон</a:t>
            </a:r>
          </a:p>
          <a:p>
            <a:pPr lvl="1"/>
            <a:r>
              <a:rPr lang="ru-RU" dirty="0" err="1" smtClean="0"/>
              <a:t>Интероцептивные</a:t>
            </a:r>
            <a:endParaRPr lang="ru-RU" dirty="0" smtClean="0"/>
          </a:p>
          <a:p>
            <a:pPr lvl="2"/>
            <a:r>
              <a:rPr lang="ru-RU" dirty="0" err="1" smtClean="0"/>
              <a:t>Механо</a:t>
            </a:r>
            <a:r>
              <a:rPr lang="ru-RU" dirty="0" smtClean="0"/>
              <a:t>-, хемо-, </a:t>
            </a:r>
            <a:r>
              <a:rPr lang="ru-RU" dirty="0" err="1" smtClean="0"/>
              <a:t>термо</a:t>
            </a:r>
            <a:r>
              <a:rPr lang="ru-RU" dirty="0" smtClean="0"/>
              <a:t>-, </a:t>
            </a:r>
            <a:r>
              <a:rPr lang="ru-RU" dirty="0" err="1" smtClean="0"/>
              <a:t>осмо</a:t>
            </a:r>
            <a:r>
              <a:rPr lang="ru-RU" dirty="0" smtClean="0"/>
              <a:t> и </a:t>
            </a:r>
            <a:r>
              <a:rPr lang="ru-RU" dirty="0" err="1" smtClean="0"/>
              <a:t>ноцицепторов</a:t>
            </a:r>
            <a:endParaRPr lang="ru-RU" dirty="0" smtClean="0"/>
          </a:p>
          <a:p>
            <a:pPr lvl="1"/>
            <a:r>
              <a:rPr lang="ru-RU" dirty="0" err="1" smtClean="0"/>
              <a:t>Экстероцептивные</a:t>
            </a:r>
            <a:endParaRPr lang="ru-RU" dirty="0" smtClean="0"/>
          </a:p>
          <a:p>
            <a:pPr lvl="2"/>
            <a:r>
              <a:rPr lang="ru-RU" dirty="0" err="1" smtClean="0"/>
              <a:t>Термо</a:t>
            </a:r>
            <a:r>
              <a:rPr lang="ru-RU" dirty="0" smtClean="0"/>
              <a:t>-, </a:t>
            </a:r>
            <a:r>
              <a:rPr lang="ru-RU" dirty="0" err="1" smtClean="0"/>
              <a:t>ноцицепторов</a:t>
            </a:r>
            <a:r>
              <a:rPr lang="ru-RU" dirty="0" smtClean="0"/>
              <a:t>, с рецепторов органов чувств</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ru-RU" sz="4000" dirty="0"/>
              <a:t>Отличие ВНС от соматического отдела нервной системы</a:t>
            </a:r>
          </a:p>
        </p:txBody>
      </p:sp>
      <p:sp>
        <p:nvSpPr>
          <p:cNvPr id="99331" name="Rectangle 3"/>
          <p:cNvSpPr>
            <a:spLocks noGrp="1" noChangeArrowheads="1"/>
          </p:cNvSpPr>
          <p:nvPr>
            <p:ph type="body" idx="1"/>
          </p:nvPr>
        </p:nvSpPr>
        <p:spPr/>
        <p:txBody>
          <a:bodyPr/>
          <a:lstStyle/>
          <a:p>
            <a:pPr>
              <a:lnSpc>
                <a:spcPct val="90000"/>
              </a:lnSpc>
            </a:pPr>
            <a:r>
              <a:rPr lang="ru-RU" dirty="0"/>
              <a:t>Влияние ВНС на эффекторы не находится под непосредственным контролем сознания;</a:t>
            </a:r>
          </a:p>
          <a:p>
            <a:pPr>
              <a:lnSpc>
                <a:spcPct val="90000"/>
              </a:lnSpc>
            </a:pPr>
            <a:r>
              <a:rPr lang="ru-RU" dirty="0"/>
              <a:t>Различные эффекторы;</a:t>
            </a:r>
          </a:p>
          <a:p>
            <a:pPr>
              <a:lnSpc>
                <a:spcPct val="90000"/>
              </a:lnSpc>
            </a:pPr>
            <a:r>
              <a:rPr lang="ru-RU" dirty="0"/>
              <a:t>Локализация нервных центров;</a:t>
            </a:r>
          </a:p>
          <a:p>
            <a:pPr>
              <a:lnSpc>
                <a:spcPct val="90000"/>
              </a:lnSpc>
            </a:pPr>
            <a:r>
              <a:rPr lang="ru-RU" dirty="0"/>
              <a:t>Наличие в эфферентном пути вегетативного рефлекса вегетативного ганглия.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500" fill="hold"/>
                                        <p:tgtEl>
                                          <p:spTgt spid="99330"/>
                                        </p:tgtEl>
                                        <p:attrNameLst>
                                          <p:attrName>ppt_x</p:attrName>
                                        </p:attrNameLst>
                                      </p:cBhvr>
                                      <p:tavLst>
                                        <p:tav tm="0">
                                          <p:val>
                                            <p:strVal val="#ppt_x"/>
                                          </p:val>
                                        </p:tav>
                                        <p:tav tm="100000">
                                          <p:val>
                                            <p:strVal val="#ppt_x"/>
                                          </p:val>
                                        </p:tav>
                                      </p:tavLst>
                                    </p:anim>
                                    <p:anim calcmode="lin" valueType="num">
                                      <p:cBhvr additive="base">
                                        <p:cTn id="8" dur="500" fill="hold"/>
                                        <p:tgtEl>
                                          <p:spTgt spid="993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13" dur="500"/>
                                        <p:tgtEl>
                                          <p:spTgt spid="993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9331">
                                            <p:txEl>
                                              <p:pRg st="1" end="1"/>
                                            </p:txEl>
                                          </p:spTgt>
                                        </p:tgtEl>
                                        <p:attrNameLst>
                                          <p:attrName>style.visibility</p:attrName>
                                        </p:attrNameLst>
                                      </p:cBhvr>
                                      <p:to>
                                        <p:strVal val="visible"/>
                                      </p:to>
                                    </p:set>
                                    <p:animEffect transition="in" filter="blinds(horizontal)">
                                      <p:cBhvr>
                                        <p:cTn id="18" dur="500"/>
                                        <p:tgtEl>
                                          <p:spTgt spid="9933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9331">
                                            <p:txEl>
                                              <p:pRg st="2" end="2"/>
                                            </p:txEl>
                                          </p:spTgt>
                                        </p:tgtEl>
                                        <p:attrNameLst>
                                          <p:attrName>style.visibility</p:attrName>
                                        </p:attrNameLst>
                                      </p:cBhvr>
                                      <p:to>
                                        <p:strVal val="visible"/>
                                      </p:to>
                                    </p:set>
                                    <p:animEffect transition="in" filter="blinds(horizontal)">
                                      <p:cBhvr>
                                        <p:cTn id="23" dur="500"/>
                                        <p:tgtEl>
                                          <p:spTgt spid="9933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9331">
                                            <p:txEl>
                                              <p:pRg st="3" end="3"/>
                                            </p:txEl>
                                          </p:spTgt>
                                        </p:tgtEl>
                                        <p:attrNameLst>
                                          <p:attrName>style.visibility</p:attrName>
                                        </p:attrNameLst>
                                      </p:cBhvr>
                                      <p:to>
                                        <p:strVal val="visible"/>
                                      </p:to>
                                    </p:set>
                                    <p:animEffect transition="in" filter="blinds(horizontal)">
                                      <p:cBhvr>
                                        <p:cTn id="28" dur="500"/>
                                        <p:tgtEl>
                                          <p:spTgt spid="99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Функциональные различия вегетативной и соматической системы</a:t>
            </a:r>
            <a:endParaRPr lang="ru-RU" sz="3200" dirty="0"/>
          </a:p>
        </p:txBody>
      </p:sp>
      <p:sp>
        <p:nvSpPr>
          <p:cNvPr id="3" name="Содержимое 2"/>
          <p:cNvSpPr>
            <a:spLocks noGrp="1"/>
          </p:cNvSpPr>
          <p:nvPr>
            <p:ph idx="1"/>
          </p:nvPr>
        </p:nvSpPr>
        <p:spPr/>
        <p:txBody>
          <a:bodyPr/>
          <a:lstStyle/>
          <a:p>
            <a:r>
              <a:rPr lang="ru-RU" sz="2800" dirty="0" smtClean="0"/>
              <a:t>Регуляция функций с помощью ВНС возможна при полном нарушении связи с ЦНС </a:t>
            </a:r>
          </a:p>
          <a:p>
            <a:r>
              <a:rPr lang="ru-RU" sz="2800" dirty="0" smtClean="0"/>
              <a:t>Небольшие лабильность нейронов вегетативных ганглиев (10-15 Гц) и скорость проведения в вегетативных нервах: 3-14 м/с в </a:t>
            </a:r>
            <a:r>
              <a:rPr lang="ru-RU" sz="2800" dirty="0" err="1" smtClean="0"/>
              <a:t>преганглионарных</a:t>
            </a:r>
            <a:r>
              <a:rPr lang="ru-RU" sz="2800" dirty="0" smtClean="0"/>
              <a:t> волокнах  и 0,5-3 м/с в </a:t>
            </a:r>
            <a:r>
              <a:rPr lang="ru-RU" sz="2800" dirty="0" err="1" smtClean="0"/>
              <a:t>постганглионарных</a:t>
            </a:r>
            <a:r>
              <a:rPr lang="ru-RU" sz="2800" dirty="0" smtClean="0"/>
              <a:t> </a:t>
            </a:r>
            <a:r>
              <a:rPr lang="ru-RU" sz="1600" dirty="0" smtClean="0"/>
              <a:t>(</a:t>
            </a:r>
            <a:r>
              <a:rPr lang="ru-RU" sz="1600" dirty="0" err="1" smtClean="0"/>
              <a:t>в</a:t>
            </a:r>
            <a:r>
              <a:rPr lang="ru-RU" sz="1600" dirty="0" smtClean="0"/>
              <a:t> соматических нервах до 120м/с)</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7813"/>
            <a:ext cx="8643998" cy="1143000"/>
          </a:xfrm>
        </p:spPr>
        <p:txBody>
          <a:bodyPr/>
          <a:lstStyle/>
          <a:p>
            <a:r>
              <a:rPr lang="ru-RU" sz="3600" dirty="0" smtClean="0"/>
              <a:t>Функциональные различия вегетативной и соматической системы</a:t>
            </a:r>
            <a:endParaRPr lang="ru-RU" sz="3600" dirty="0"/>
          </a:p>
        </p:txBody>
      </p:sp>
      <p:sp>
        <p:nvSpPr>
          <p:cNvPr id="3" name="Содержимое 2"/>
          <p:cNvSpPr>
            <a:spLocks noGrp="1"/>
          </p:cNvSpPr>
          <p:nvPr>
            <p:ph idx="1"/>
          </p:nvPr>
        </p:nvSpPr>
        <p:spPr/>
        <p:txBody>
          <a:bodyPr/>
          <a:lstStyle/>
          <a:p>
            <a:r>
              <a:rPr lang="ru-RU" dirty="0" smtClean="0"/>
              <a:t>Диффузный характер влияния симпатического отдела</a:t>
            </a:r>
          </a:p>
          <a:p>
            <a:pPr lvl="1"/>
            <a:r>
              <a:rPr lang="ru-RU" dirty="0" smtClean="0"/>
              <a:t>Длинные многократно ветвящиеся </a:t>
            </a:r>
            <a:r>
              <a:rPr lang="ru-RU" dirty="0" err="1" smtClean="0"/>
              <a:t>постганглионарные</a:t>
            </a:r>
            <a:r>
              <a:rPr lang="ru-RU" dirty="0" smtClean="0"/>
              <a:t> волокна с утолщениями (одновременное воздействие на множество клеток)</a:t>
            </a:r>
          </a:p>
          <a:p>
            <a:pPr lvl="1"/>
            <a:r>
              <a:rPr lang="ru-RU" dirty="0" err="1" smtClean="0"/>
              <a:t>Синаптическая</a:t>
            </a:r>
            <a:r>
              <a:rPr lang="ru-RU" dirty="0" smtClean="0"/>
              <a:t> щель 1000-2000 нм</a:t>
            </a:r>
          </a:p>
          <a:p>
            <a:pPr lvl="1"/>
            <a:r>
              <a:rPr lang="ru-RU" dirty="0" smtClean="0"/>
              <a:t>Одно волокно иннервирует до 10 000 клеток</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ox(i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ox(in)">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4294967295"/>
          </p:nvPr>
        </p:nvSpPr>
        <p:spPr>
          <a:xfrm>
            <a:off x="395288" y="620713"/>
            <a:ext cx="7993062" cy="5113337"/>
          </a:xfrm>
        </p:spPr>
        <p:txBody>
          <a:bodyPr/>
          <a:lstStyle/>
          <a:p>
            <a:pPr marL="0" indent="0">
              <a:buFont typeface="Wingdings" pitchFamily="2" charset="2"/>
              <a:buNone/>
            </a:pPr>
            <a:r>
              <a:rPr lang="ru-RU" sz="4400" b="1" i="1" dirty="0"/>
              <a:t>Вегетативная (автономная) нервная система</a:t>
            </a:r>
            <a:r>
              <a:rPr lang="ru-RU" sz="3600" i="1" dirty="0"/>
              <a:t> – </a:t>
            </a:r>
            <a:r>
              <a:rPr lang="ru-RU" sz="3600" i="1" dirty="0" smtClean="0"/>
              <a:t>эфферентное звено рефлексов, обеспечивающих регуляцию деятельности висцеральных систем, в интересах поддержания гомеостаза.</a:t>
            </a:r>
            <a:r>
              <a:rPr lang="ru-RU" sz="3600" dirty="0" smtClean="0"/>
              <a:t> </a:t>
            </a:r>
            <a:endParaRPr lang="ru-RU" sz="36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9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09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9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327275"/>
            <a:ext cx="8229600" cy="3887807"/>
          </a:xfrm>
        </p:spPr>
        <p:txBody>
          <a:bodyPr/>
          <a:lstStyle/>
          <a:p>
            <a:pPr lvl="1"/>
            <a:r>
              <a:rPr lang="ru-RU" dirty="0" err="1" smtClean="0"/>
              <a:t>Постганглионарных</a:t>
            </a:r>
            <a:r>
              <a:rPr lang="ru-RU" dirty="0" smtClean="0"/>
              <a:t> волокон в СНС в 50-100 раз больше, чем </a:t>
            </a:r>
            <a:r>
              <a:rPr lang="ru-RU" dirty="0" err="1" smtClean="0"/>
              <a:t>преганглионарных</a:t>
            </a:r>
            <a:endParaRPr lang="ru-RU" dirty="0"/>
          </a:p>
        </p:txBody>
      </p:sp>
      <p:sp>
        <p:nvSpPr>
          <p:cNvPr id="4" name="Заголовок 1"/>
          <p:cNvSpPr>
            <a:spLocks noGrp="1"/>
          </p:cNvSpPr>
          <p:nvPr>
            <p:ph type="title"/>
          </p:nvPr>
        </p:nvSpPr>
        <p:spPr>
          <a:xfrm>
            <a:off x="500034" y="642918"/>
            <a:ext cx="8229600" cy="1143000"/>
          </a:xfrm>
        </p:spPr>
        <p:txBody>
          <a:bodyPr/>
          <a:lstStyle/>
          <a:p>
            <a:r>
              <a:rPr lang="ru-RU" sz="3600" dirty="0" smtClean="0"/>
              <a:t>Функциональные различия вегетативной и соматической системы</a:t>
            </a:r>
            <a:endParaRPr lang="ru-RU"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7802" name="Group 42"/>
          <p:cNvGraphicFramePr>
            <a:graphicFrameLocks noGrp="1"/>
          </p:cNvGraphicFramePr>
          <p:nvPr>
            <p:ph idx="4294967295"/>
          </p:nvPr>
        </p:nvGraphicFramePr>
        <p:xfrm>
          <a:off x="304800" y="228601"/>
          <a:ext cx="8339165" cy="6505621"/>
        </p:xfrm>
        <a:graphic>
          <a:graphicData uri="http://schemas.openxmlformats.org/drawingml/2006/table">
            <a:tbl>
              <a:tblPr/>
              <a:tblGrid>
                <a:gridCol w="2779722"/>
                <a:gridCol w="1693103"/>
                <a:gridCol w="1086618"/>
                <a:gridCol w="2779722"/>
              </a:tblGrid>
              <a:tr h="51228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r>
                        <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Орган или система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Симпатические влияния и адренорецепторы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Парасимпатические влияния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281">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Влияния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Рецепторы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1473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Пищеварительный тракт</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Продольные и циркулярные мышцы;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Сфинктеры;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Ослабление моторики;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Сокращение.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α    β</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α</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Усиление моторики;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Расслабление;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Мочевой пузырь</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Детрузор;</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Внутренний сфинктер;</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Расслабление;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Сокращение.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β</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α</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Сокращение;</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Бронхиальные мышцы</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Расслабление;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Сокращение;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65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Внутриглазные гладкие мышцы:</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●Мышца, расширяющий зрачок;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●Сфинктер зрачка;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●Цилиарная мышца</a:t>
                      </a:r>
                      <a:r>
                        <a:rPr kumimoji="0" lang="ru-RU"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Сокращение;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Расслабление;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α</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β</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Сокращение;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Сокращение;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7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9847" name="Group 39"/>
          <p:cNvGraphicFramePr>
            <a:graphicFrameLocks noGrp="1"/>
          </p:cNvGraphicFramePr>
          <p:nvPr>
            <p:ph idx="4294967295"/>
          </p:nvPr>
        </p:nvGraphicFramePr>
        <p:xfrm>
          <a:off x="228600" y="228600"/>
          <a:ext cx="8610600" cy="6492240"/>
        </p:xfrm>
        <a:graphic>
          <a:graphicData uri="http://schemas.openxmlformats.org/drawingml/2006/table">
            <a:tbl>
              <a:tblPr/>
              <a:tblGrid>
                <a:gridCol w="2870200"/>
                <a:gridCol w="1747838"/>
                <a:gridCol w="1122362"/>
                <a:gridCol w="2870200"/>
              </a:tblGrid>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r>
                        <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Орган или система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Симпатические влияния и адренорецепторы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Парасимпатические влияния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Пиломоторные</a:t>
                      </a:r>
                      <a:r>
                        <a:rPr kumimoji="0" lang="ru-RU" sz="16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мышцы</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Сокращение;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Половые органы:</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●Семенные пузырьки;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●Семявыносящий проток;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●Матка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Сокращение;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Сокращение;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Расслабление;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α</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α</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β</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Сердце:</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●Ритм;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●Сила сокращений;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Ускорение;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Увеличение;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β</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β</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Замедление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Ослабление;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7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Кровеносные сосуды:</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●Артерии кожи;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●Артерии брюшной полости;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●Артерии скелетных мышц;</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●Артерии коронарные;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●Сосуды мозга;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●Артерии половых органов;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●Вены;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Сужение;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Сужение;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Сужение;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Сужение,рас-   ширение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Сужение;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Сужение;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Сужение;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α</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α</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α</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r>
                        <a:rPr kumimoji="0" lang="ru-RU" sz="16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α</a:t>
                      </a: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a:t>
                      </a: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Расширение;</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Расширение;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9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50" name="Группа 49"/>
          <p:cNvGrpSpPr/>
          <p:nvPr/>
        </p:nvGrpSpPr>
        <p:grpSpPr>
          <a:xfrm>
            <a:off x="6357950" y="4929198"/>
            <a:ext cx="1357322" cy="1071570"/>
            <a:chOff x="7429520" y="4929198"/>
            <a:chExt cx="1357322" cy="1071570"/>
          </a:xfrm>
        </p:grpSpPr>
        <p:sp>
          <p:nvSpPr>
            <p:cNvPr id="47" name="Равнобедренный треугольник 46"/>
            <p:cNvSpPr/>
            <p:nvPr/>
          </p:nvSpPr>
          <p:spPr>
            <a:xfrm>
              <a:off x="7429520" y="4929198"/>
              <a:ext cx="1357322" cy="10715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Равнобедренный треугольник 47"/>
            <p:cNvSpPr/>
            <p:nvPr/>
          </p:nvSpPr>
          <p:spPr>
            <a:xfrm>
              <a:off x="7715272" y="5286388"/>
              <a:ext cx="857256" cy="571504"/>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title"/>
          </p:nvPr>
        </p:nvSpPr>
        <p:spPr/>
        <p:txBody>
          <a:bodyPr/>
          <a:lstStyle/>
          <a:p>
            <a:r>
              <a:rPr lang="ru-RU" sz="3200" dirty="0" smtClean="0">
                <a:solidFill>
                  <a:schemeClr val="bg1">
                    <a:lumMod val="50000"/>
                  </a:schemeClr>
                </a:solidFill>
              </a:rPr>
              <a:t>Медиаторы симпатического пути </a:t>
            </a:r>
            <a:endParaRPr lang="ru-RU" sz="3200" dirty="0">
              <a:solidFill>
                <a:schemeClr val="bg1">
                  <a:lumMod val="50000"/>
                </a:schemeClr>
              </a:solidFill>
            </a:endParaRPr>
          </a:p>
        </p:txBody>
      </p:sp>
      <p:sp>
        <p:nvSpPr>
          <p:cNvPr id="5" name="Скругленный прямоугольник 4"/>
          <p:cNvSpPr/>
          <p:nvPr/>
        </p:nvSpPr>
        <p:spPr>
          <a:xfrm>
            <a:off x="500034" y="1928802"/>
            <a:ext cx="928694" cy="4429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2714612" y="1928802"/>
            <a:ext cx="785818" cy="250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714348" y="2000240"/>
            <a:ext cx="42862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857488" y="2000240"/>
            <a:ext cx="42862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714348" y="3571876"/>
            <a:ext cx="42862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2857488" y="3571876"/>
            <a:ext cx="42862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7"/>
          <p:cNvGrpSpPr/>
          <p:nvPr/>
        </p:nvGrpSpPr>
        <p:grpSpPr>
          <a:xfrm>
            <a:off x="1142976" y="2000240"/>
            <a:ext cx="1714512" cy="285752"/>
            <a:chOff x="1214414" y="2000240"/>
            <a:chExt cx="1714512" cy="285752"/>
          </a:xfrm>
        </p:grpSpPr>
        <p:cxnSp>
          <p:nvCxnSpPr>
            <p:cNvPr id="12" name="Прямая соединительная линия 11"/>
            <p:cNvCxnSpPr/>
            <p:nvPr/>
          </p:nvCxnSpPr>
          <p:spPr>
            <a:xfrm>
              <a:off x="1214414" y="2143116"/>
              <a:ext cx="1571636" cy="1588"/>
            </a:xfrm>
            <a:prstGeom prst="line">
              <a:avLst/>
            </a:prstGeom>
          </p:spPr>
          <p:style>
            <a:lnRef idx="3">
              <a:schemeClr val="dk1"/>
            </a:lnRef>
            <a:fillRef idx="0">
              <a:schemeClr val="dk1"/>
            </a:fillRef>
            <a:effectRef idx="2">
              <a:schemeClr val="dk1"/>
            </a:effectRef>
            <a:fontRef idx="minor">
              <a:schemeClr val="tx1"/>
            </a:fontRef>
          </p:style>
        </p:cxnSp>
        <p:cxnSp>
          <p:nvCxnSpPr>
            <p:cNvPr id="15" name="Прямая соединительная линия 14"/>
            <p:cNvCxnSpPr/>
            <p:nvPr/>
          </p:nvCxnSpPr>
          <p:spPr>
            <a:xfrm rot="5400000" flipH="1" flipV="1">
              <a:off x="2786050" y="2000240"/>
              <a:ext cx="142876" cy="142876"/>
            </a:xfrm>
            <a:prstGeom prst="line">
              <a:avLst/>
            </a:prstGeom>
          </p:spPr>
          <p:style>
            <a:lnRef idx="3">
              <a:schemeClr val="dk1"/>
            </a:lnRef>
            <a:fillRef idx="0">
              <a:schemeClr val="dk1"/>
            </a:fillRef>
            <a:effectRef idx="2">
              <a:schemeClr val="dk1"/>
            </a:effectRef>
            <a:fontRef idx="minor">
              <a:schemeClr val="tx1"/>
            </a:fontRef>
          </p:style>
        </p:cxnSp>
        <p:cxnSp>
          <p:nvCxnSpPr>
            <p:cNvPr id="17" name="Прямая соединительная линия 16"/>
            <p:cNvCxnSpPr/>
            <p:nvPr/>
          </p:nvCxnSpPr>
          <p:spPr>
            <a:xfrm rot="16200000" flipH="1">
              <a:off x="2786050" y="2143116"/>
              <a:ext cx="142876" cy="142876"/>
            </a:xfrm>
            <a:prstGeom prst="line">
              <a:avLst/>
            </a:prstGeom>
          </p:spPr>
          <p:style>
            <a:lnRef idx="3">
              <a:schemeClr val="dk1"/>
            </a:lnRef>
            <a:fillRef idx="0">
              <a:schemeClr val="dk1"/>
            </a:fillRef>
            <a:effectRef idx="2">
              <a:schemeClr val="dk1"/>
            </a:effectRef>
            <a:fontRef idx="minor">
              <a:schemeClr val="tx1"/>
            </a:fontRef>
          </p:style>
        </p:cxnSp>
      </p:grpSp>
      <p:grpSp>
        <p:nvGrpSpPr>
          <p:cNvPr id="19" name="Группа 18"/>
          <p:cNvGrpSpPr/>
          <p:nvPr/>
        </p:nvGrpSpPr>
        <p:grpSpPr>
          <a:xfrm>
            <a:off x="1142976" y="3571876"/>
            <a:ext cx="1714512" cy="285752"/>
            <a:chOff x="1214414" y="2000240"/>
            <a:chExt cx="1714512" cy="285752"/>
          </a:xfrm>
        </p:grpSpPr>
        <p:cxnSp>
          <p:nvCxnSpPr>
            <p:cNvPr id="20" name="Прямая соединительная линия 19"/>
            <p:cNvCxnSpPr/>
            <p:nvPr/>
          </p:nvCxnSpPr>
          <p:spPr>
            <a:xfrm>
              <a:off x="1214414" y="2143116"/>
              <a:ext cx="1571636" cy="1588"/>
            </a:xfrm>
            <a:prstGeom prst="line">
              <a:avLst/>
            </a:prstGeom>
          </p:spPr>
          <p:style>
            <a:lnRef idx="3">
              <a:schemeClr val="dk1"/>
            </a:lnRef>
            <a:fillRef idx="0">
              <a:schemeClr val="dk1"/>
            </a:fillRef>
            <a:effectRef idx="2">
              <a:schemeClr val="dk1"/>
            </a:effectRef>
            <a:fontRef idx="minor">
              <a:schemeClr val="tx1"/>
            </a:fontRef>
          </p:style>
        </p:cxnSp>
        <p:cxnSp>
          <p:nvCxnSpPr>
            <p:cNvPr id="21" name="Прямая соединительная линия 20"/>
            <p:cNvCxnSpPr/>
            <p:nvPr/>
          </p:nvCxnSpPr>
          <p:spPr>
            <a:xfrm rot="5400000" flipH="1" flipV="1">
              <a:off x="2786050" y="2000240"/>
              <a:ext cx="142876" cy="142876"/>
            </a:xfrm>
            <a:prstGeom prst="line">
              <a:avLst/>
            </a:prstGeom>
          </p:spPr>
          <p:style>
            <a:lnRef idx="3">
              <a:schemeClr val="dk1"/>
            </a:lnRef>
            <a:fillRef idx="0">
              <a:schemeClr val="dk1"/>
            </a:fillRef>
            <a:effectRef idx="2">
              <a:schemeClr val="dk1"/>
            </a:effectRef>
            <a:fontRef idx="minor">
              <a:schemeClr val="tx1"/>
            </a:fontRef>
          </p:style>
        </p:cxnSp>
        <p:cxnSp>
          <p:nvCxnSpPr>
            <p:cNvPr id="22" name="Прямая соединительная линия 21"/>
            <p:cNvCxnSpPr/>
            <p:nvPr/>
          </p:nvCxnSpPr>
          <p:spPr>
            <a:xfrm rot="16200000" flipH="1">
              <a:off x="2786050" y="2143116"/>
              <a:ext cx="142876" cy="142876"/>
            </a:xfrm>
            <a:prstGeom prst="line">
              <a:avLst/>
            </a:prstGeom>
          </p:spPr>
          <p:style>
            <a:lnRef idx="3">
              <a:schemeClr val="dk1"/>
            </a:lnRef>
            <a:fillRef idx="0">
              <a:schemeClr val="dk1"/>
            </a:fillRef>
            <a:effectRef idx="2">
              <a:schemeClr val="dk1"/>
            </a:effectRef>
            <a:fontRef idx="minor">
              <a:schemeClr val="tx1"/>
            </a:fontRef>
          </p:style>
        </p:cxnSp>
      </p:grpSp>
      <p:sp>
        <p:nvSpPr>
          <p:cNvPr id="23" name="Скругленный прямоугольник 22"/>
          <p:cNvSpPr/>
          <p:nvPr/>
        </p:nvSpPr>
        <p:spPr>
          <a:xfrm>
            <a:off x="7572396" y="1857364"/>
            <a:ext cx="571504" cy="2428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714348" y="5500702"/>
            <a:ext cx="42862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5" name="Группа 24"/>
          <p:cNvGrpSpPr/>
          <p:nvPr/>
        </p:nvGrpSpPr>
        <p:grpSpPr>
          <a:xfrm>
            <a:off x="1142976" y="5500702"/>
            <a:ext cx="5857916" cy="285752"/>
            <a:chOff x="1214414" y="2000240"/>
            <a:chExt cx="1714512" cy="285752"/>
          </a:xfrm>
        </p:grpSpPr>
        <p:cxnSp>
          <p:nvCxnSpPr>
            <p:cNvPr id="26" name="Прямая соединительная линия 25"/>
            <p:cNvCxnSpPr/>
            <p:nvPr/>
          </p:nvCxnSpPr>
          <p:spPr>
            <a:xfrm>
              <a:off x="1214414" y="2143116"/>
              <a:ext cx="1571636" cy="1588"/>
            </a:xfrm>
            <a:prstGeom prst="line">
              <a:avLst/>
            </a:prstGeom>
          </p:spPr>
          <p:style>
            <a:lnRef idx="3">
              <a:schemeClr val="dk1"/>
            </a:lnRef>
            <a:fillRef idx="0">
              <a:schemeClr val="dk1"/>
            </a:fillRef>
            <a:effectRef idx="2">
              <a:schemeClr val="dk1"/>
            </a:effectRef>
            <a:fontRef idx="minor">
              <a:schemeClr val="tx1"/>
            </a:fontRef>
          </p:style>
        </p:cxnSp>
        <p:cxnSp>
          <p:nvCxnSpPr>
            <p:cNvPr id="27" name="Прямая соединительная линия 26"/>
            <p:cNvCxnSpPr/>
            <p:nvPr/>
          </p:nvCxnSpPr>
          <p:spPr>
            <a:xfrm rot="5400000" flipH="1" flipV="1">
              <a:off x="2786050" y="2000240"/>
              <a:ext cx="142876" cy="142876"/>
            </a:xfrm>
            <a:prstGeom prst="line">
              <a:avLst/>
            </a:prstGeom>
          </p:spPr>
          <p:style>
            <a:lnRef idx="3">
              <a:schemeClr val="dk1"/>
            </a:lnRef>
            <a:fillRef idx="0">
              <a:schemeClr val="dk1"/>
            </a:fillRef>
            <a:effectRef idx="2">
              <a:schemeClr val="dk1"/>
            </a:effectRef>
            <a:fontRef idx="minor">
              <a:schemeClr val="tx1"/>
            </a:fontRef>
          </p:style>
        </p:cxnSp>
        <p:cxnSp>
          <p:nvCxnSpPr>
            <p:cNvPr id="28" name="Прямая соединительная линия 27"/>
            <p:cNvCxnSpPr/>
            <p:nvPr/>
          </p:nvCxnSpPr>
          <p:spPr>
            <a:xfrm rot="16200000" flipH="1">
              <a:off x="2786050" y="2143116"/>
              <a:ext cx="142876" cy="142876"/>
            </a:xfrm>
            <a:prstGeom prst="line">
              <a:avLst/>
            </a:prstGeom>
          </p:spPr>
          <p:style>
            <a:lnRef idx="3">
              <a:schemeClr val="dk1"/>
            </a:lnRef>
            <a:fillRef idx="0">
              <a:schemeClr val="dk1"/>
            </a:fillRef>
            <a:effectRef idx="2">
              <a:schemeClr val="dk1"/>
            </a:effectRef>
            <a:fontRef idx="minor">
              <a:schemeClr val="tx1"/>
            </a:fontRef>
          </p:style>
        </p:cxnSp>
      </p:grpSp>
      <p:grpSp>
        <p:nvGrpSpPr>
          <p:cNvPr id="29" name="Группа 28"/>
          <p:cNvGrpSpPr/>
          <p:nvPr/>
        </p:nvGrpSpPr>
        <p:grpSpPr>
          <a:xfrm>
            <a:off x="3286116" y="2000240"/>
            <a:ext cx="4500594" cy="357190"/>
            <a:chOff x="1214414" y="2000240"/>
            <a:chExt cx="1714512" cy="285752"/>
          </a:xfrm>
        </p:grpSpPr>
        <p:cxnSp>
          <p:nvCxnSpPr>
            <p:cNvPr id="30" name="Прямая соединительная линия 29"/>
            <p:cNvCxnSpPr/>
            <p:nvPr/>
          </p:nvCxnSpPr>
          <p:spPr>
            <a:xfrm>
              <a:off x="1214414" y="2143116"/>
              <a:ext cx="1571636" cy="1588"/>
            </a:xfrm>
            <a:prstGeom prst="line">
              <a:avLst/>
            </a:prstGeom>
          </p:spPr>
          <p:style>
            <a:lnRef idx="3">
              <a:schemeClr val="dk1"/>
            </a:lnRef>
            <a:fillRef idx="0">
              <a:schemeClr val="dk1"/>
            </a:fillRef>
            <a:effectRef idx="2">
              <a:schemeClr val="dk1"/>
            </a:effectRef>
            <a:fontRef idx="minor">
              <a:schemeClr val="tx1"/>
            </a:fontRef>
          </p:style>
        </p:cxnSp>
        <p:cxnSp>
          <p:nvCxnSpPr>
            <p:cNvPr id="31" name="Прямая соединительная линия 30"/>
            <p:cNvCxnSpPr/>
            <p:nvPr/>
          </p:nvCxnSpPr>
          <p:spPr>
            <a:xfrm rot="5400000" flipH="1" flipV="1">
              <a:off x="2786050" y="2000240"/>
              <a:ext cx="142876" cy="142876"/>
            </a:xfrm>
            <a:prstGeom prst="line">
              <a:avLst/>
            </a:prstGeom>
          </p:spPr>
          <p:style>
            <a:lnRef idx="3">
              <a:schemeClr val="dk1"/>
            </a:lnRef>
            <a:fillRef idx="0">
              <a:schemeClr val="dk1"/>
            </a:fillRef>
            <a:effectRef idx="2">
              <a:schemeClr val="dk1"/>
            </a:effectRef>
            <a:fontRef idx="minor">
              <a:schemeClr val="tx1"/>
            </a:fontRef>
          </p:style>
        </p:cxnSp>
        <p:cxnSp>
          <p:nvCxnSpPr>
            <p:cNvPr id="32" name="Прямая соединительная линия 31"/>
            <p:cNvCxnSpPr/>
            <p:nvPr/>
          </p:nvCxnSpPr>
          <p:spPr>
            <a:xfrm rot="16200000" flipH="1">
              <a:off x="2786050" y="2143116"/>
              <a:ext cx="142876" cy="142876"/>
            </a:xfrm>
            <a:prstGeom prst="line">
              <a:avLst/>
            </a:prstGeom>
          </p:spPr>
          <p:style>
            <a:lnRef idx="3">
              <a:schemeClr val="dk1"/>
            </a:lnRef>
            <a:fillRef idx="0">
              <a:schemeClr val="dk1"/>
            </a:fillRef>
            <a:effectRef idx="2">
              <a:schemeClr val="dk1"/>
            </a:effectRef>
            <a:fontRef idx="minor">
              <a:schemeClr val="tx1"/>
            </a:fontRef>
          </p:style>
        </p:cxnSp>
      </p:grpSp>
      <p:grpSp>
        <p:nvGrpSpPr>
          <p:cNvPr id="33" name="Группа 32"/>
          <p:cNvGrpSpPr/>
          <p:nvPr/>
        </p:nvGrpSpPr>
        <p:grpSpPr>
          <a:xfrm>
            <a:off x="3286116" y="3571876"/>
            <a:ext cx="4572032" cy="357190"/>
            <a:chOff x="1214414" y="2000240"/>
            <a:chExt cx="1714512" cy="285752"/>
          </a:xfrm>
        </p:grpSpPr>
        <p:cxnSp>
          <p:nvCxnSpPr>
            <p:cNvPr id="34" name="Прямая соединительная линия 33"/>
            <p:cNvCxnSpPr/>
            <p:nvPr/>
          </p:nvCxnSpPr>
          <p:spPr>
            <a:xfrm>
              <a:off x="1214414" y="2143116"/>
              <a:ext cx="1571636" cy="1588"/>
            </a:xfrm>
            <a:prstGeom prst="line">
              <a:avLst/>
            </a:prstGeom>
          </p:spPr>
          <p:style>
            <a:lnRef idx="3">
              <a:schemeClr val="dk1"/>
            </a:lnRef>
            <a:fillRef idx="0">
              <a:schemeClr val="dk1"/>
            </a:fillRef>
            <a:effectRef idx="2">
              <a:schemeClr val="dk1"/>
            </a:effectRef>
            <a:fontRef idx="minor">
              <a:schemeClr val="tx1"/>
            </a:fontRef>
          </p:style>
        </p:cxnSp>
        <p:cxnSp>
          <p:nvCxnSpPr>
            <p:cNvPr id="35" name="Прямая соединительная линия 34"/>
            <p:cNvCxnSpPr/>
            <p:nvPr/>
          </p:nvCxnSpPr>
          <p:spPr>
            <a:xfrm rot="5400000" flipH="1" flipV="1">
              <a:off x="2786050" y="2000240"/>
              <a:ext cx="142876" cy="142876"/>
            </a:xfrm>
            <a:prstGeom prst="line">
              <a:avLst/>
            </a:prstGeom>
          </p:spPr>
          <p:style>
            <a:lnRef idx="3">
              <a:schemeClr val="dk1"/>
            </a:lnRef>
            <a:fillRef idx="0">
              <a:schemeClr val="dk1"/>
            </a:fillRef>
            <a:effectRef idx="2">
              <a:schemeClr val="dk1"/>
            </a:effectRef>
            <a:fontRef idx="minor">
              <a:schemeClr val="tx1"/>
            </a:fontRef>
          </p:style>
        </p:cxnSp>
        <p:cxnSp>
          <p:nvCxnSpPr>
            <p:cNvPr id="36" name="Прямая соединительная линия 35"/>
            <p:cNvCxnSpPr/>
            <p:nvPr/>
          </p:nvCxnSpPr>
          <p:spPr>
            <a:xfrm rot="16200000" flipH="1">
              <a:off x="2786050" y="2143116"/>
              <a:ext cx="142876" cy="142876"/>
            </a:xfrm>
            <a:prstGeom prst="line">
              <a:avLst/>
            </a:prstGeom>
          </p:spPr>
          <p:style>
            <a:lnRef idx="3">
              <a:schemeClr val="dk1"/>
            </a:lnRef>
            <a:fillRef idx="0">
              <a:schemeClr val="dk1"/>
            </a:fillRef>
            <a:effectRef idx="2">
              <a:schemeClr val="dk1"/>
            </a:effectRef>
            <a:fontRef idx="minor">
              <a:schemeClr val="tx1"/>
            </a:fontRef>
          </p:style>
        </p:cxnSp>
      </p:grpSp>
      <p:sp>
        <p:nvSpPr>
          <p:cNvPr id="37" name="TextBox 36"/>
          <p:cNvSpPr txBox="1"/>
          <p:nvPr/>
        </p:nvSpPr>
        <p:spPr>
          <a:xfrm>
            <a:off x="428596" y="1071546"/>
            <a:ext cx="1225015" cy="769441"/>
          </a:xfrm>
          <a:prstGeom prst="rect">
            <a:avLst/>
          </a:prstGeom>
          <a:noFill/>
        </p:spPr>
        <p:txBody>
          <a:bodyPr wrap="none" rtlCol="0">
            <a:spAutoFit/>
          </a:bodyPr>
          <a:lstStyle/>
          <a:p>
            <a:r>
              <a:rPr lang="ru-RU" sz="2800" dirty="0" smtClean="0">
                <a:solidFill>
                  <a:schemeClr val="bg1">
                    <a:lumMod val="50000"/>
                  </a:schemeClr>
                </a:solidFill>
              </a:rPr>
              <a:t>ЦНС</a:t>
            </a:r>
          </a:p>
          <a:p>
            <a:r>
              <a:rPr lang="ru-RU" sz="1600" dirty="0" smtClean="0">
                <a:solidFill>
                  <a:schemeClr val="bg1">
                    <a:lumMod val="50000"/>
                  </a:schemeClr>
                </a:solidFill>
              </a:rPr>
              <a:t>1-й нейрон</a:t>
            </a:r>
            <a:endParaRPr lang="ru-RU" sz="1600" dirty="0">
              <a:solidFill>
                <a:schemeClr val="bg1">
                  <a:lumMod val="50000"/>
                </a:schemeClr>
              </a:solidFill>
            </a:endParaRPr>
          </a:p>
        </p:txBody>
      </p:sp>
      <p:sp>
        <p:nvSpPr>
          <p:cNvPr id="38" name="TextBox 37"/>
          <p:cNvSpPr txBox="1"/>
          <p:nvPr/>
        </p:nvSpPr>
        <p:spPr>
          <a:xfrm>
            <a:off x="2500298" y="1071546"/>
            <a:ext cx="1491947" cy="769441"/>
          </a:xfrm>
          <a:prstGeom prst="rect">
            <a:avLst/>
          </a:prstGeom>
          <a:noFill/>
        </p:spPr>
        <p:txBody>
          <a:bodyPr wrap="none" rtlCol="0">
            <a:spAutoFit/>
          </a:bodyPr>
          <a:lstStyle/>
          <a:p>
            <a:r>
              <a:rPr lang="ru-RU" sz="2800" dirty="0" smtClean="0">
                <a:solidFill>
                  <a:schemeClr val="bg1">
                    <a:lumMod val="50000"/>
                  </a:schemeClr>
                </a:solidFill>
              </a:rPr>
              <a:t>Ганглий</a:t>
            </a:r>
          </a:p>
          <a:p>
            <a:r>
              <a:rPr lang="ru-RU" sz="1600" dirty="0" smtClean="0">
                <a:solidFill>
                  <a:schemeClr val="bg1">
                    <a:lumMod val="50000"/>
                  </a:schemeClr>
                </a:solidFill>
              </a:rPr>
              <a:t>2-й нейрон</a:t>
            </a:r>
            <a:endParaRPr lang="ru-RU" sz="1600" dirty="0">
              <a:solidFill>
                <a:schemeClr val="bg1">
                  <a:lumMod val="50000"/>
                </a:schemeClr>
              </a:solidFill>
            </a:endParaRPr>
          </a:p>
        </p:txBody>
      </p:sp>
      <p:sp>
        <p:nvSpPr>
          <p:cNvPr id="39" name="TextBox 38"/>
          <p:cNvSpPr txBox="1"/>
          <p:nvPr/>
        </p:nvSpPr>
        <p:spPr>
          <a:xfrm>
            <a:off x="7000892" y="1142984"/>
            <a:ext cx="1955985" cy="523220"/>
          </a:xfrm>
          <a:prstGeom prst="rect">
            <a:avLst/>
          </a:prstGeom>
          <a:noFill/>
        </p:spPr>
        <p:txBody>
          <a:bodyPr wrap="none" rtlCol="0">
            <a:spAutoFit/>
          </a:bodyPr>
          <a:lstStyle/>
          <a:p>
            <a:r>
              <a:rPr lang="ru-RU" sz="2800" dirty="0" smtClean="0">
                <a:solidFill>
                  <a:schemeClr val="bg1">
                    <a:lumMod val="50000"/>
                  </a:schemeClr>
                </a:solidFill>
              </a:rPr>
              <a:t>Эффектор</a:t>
            </a:r>
          </a:p>
        </p:txBody>
      </p:sp>
      <p:sp>
        <p:nvSpPr>
          <p:cNvPr id="40" name="TextBox 39"/>
          <p:cNvSpPr txBox="1"/>
          <p:nvPr/>
        </p:nvSpPr>
        <p:spPr>
          <a:xfrm>
            <a:off x="2214546" y="2214554"/>
            <a:ext cx="492443" cy="369332"/>
          </a:xfrm>
          <a:prstGeom prst="rect">
            <a:avLst/>
          </a:prstGeom>
          <a:noFill/>
        </p:spPr>
        <p:txBody>
          <a:bodyPr wrap="none" rtlCol="0">
            <a:spAutoFit/>
          </a:bodyPr>
          <a:lstStyle/>
          <a:p>
            <a:r>
              <a:rPr lang="ru-RU" dirty="0" smtClean="0">
                <a:solidFill>
                  <a:schemeClr val="bg1">
                    <a:lumMod val="50000"/>
                  </a:schemeClr>
                </a:solidFill>
              </a:rPr>
              <a:t>а/</a:t>
            </a:r>
            <a:r>
              <a:rPr lang="ru-RU" dirty="0" err="1" smtClean="0">
                <a:solidFill>
                  <a:schemeClr val="bg1">
                    <a:lumMod val="50000"/>
                  </a:schemeClr>
                </a:solidFill>
              </a:rPr>
              <a:t>х</a:t>
            </a:r>
            <a:endParaRPr lang="ru-RU" dirty="0">
              <a:solidFill>
                <a:schemeClr val="bg1">
                  <a:lumMod val="50000"/>
                </a:schemeClr>
              </a:solidFill>
            </a:endParaRPr>
          </a:p>
        </p:txBody>
      </p:sp>
      <p:sp>
        <p:nvSpPr>
          <p:cNvPr id="41" name="TextBox 40"/>
          <p:cNvSpPr txBox="1"/>
          <p:nvPr/>
        </p:nvSpPr>
        <p:spPr>
          <a:xfrm>
            <a:off x="2143108" y="3786190"/>
            <a:ext cx="492443" cy="369332"/>
          </a:xfrm>
          <a:prstGeom prst="rect">
            <a:avLst/>
          </a:prstGeom>
          <a:noFill/>
        </p:spPr>
        <p:txBody>
          <a:bodyPr wrap="none" rtlCol="0">
            <a:spAutoFit/>
          </a:bodyPr>
          <a:lstStyle/>
          <a:p>
            <a:r>
              <a:rPr lang="ru-RU" dirty="0" smtClean="0">
                <a:solidFill>
                  <a:schemeClr val="bg1">
                    <a:lumMod val="50000"/>
                  </a:schemeClr>
                </a:solidFill>
              </a:rPr>
              <a:t>а/</a:t>
            </a:r>
            <a:r>
              <a:rPr lang="ru-RU" dirty="0" err="1" smtClean="0">
                <a:solidFill>
                  <a:schemeClr val="bg1">
                    <a:lumMod val="50000"/>
                  </a:schemeClr>
                </a:solidFill>
              </a:rPr>
              <a:t>х</a:t>
            </a:r>
            <a:endParaRPr lang="ru-RU" dirty="0">
              <a:solidFill>
                <a:schemeClr val="bg1">
                  <a:lumMod val="50000"/>
                </a:schemeClr>
              </a:solidFill>
            </a:endParaRPr>
          </a:p>
        </p:txBody>
      </p:sp>
      <p:sp>
        <p:nvSpPr>
          <p:cNvPr id="42" name="TextBox 41"/>
          <p:cNvSpPr txBox="1"/>
          <p:nvPr/>
        </p:nvSpPr>
        <p:spPr>
          <a:xfrm>
            <a:off x="4143372" y="1785926"/>
            <a:ext cx="2849691" cy="369332"/>
          </a:xfrm>
          <a:prstGeom prst="rect">
            <a:avLst/>
          </a:prstGeom>
          <a:noFill/>
        </p:spPr>
        <p:txBody>
          <a:bodyPr wrap="none" rtlCol="0">
            <a:spAutoFit/>
          </a:bodyPr>
          <a:lstStyle/>
          <a:p>
            <a:r>
              <a:rPr lang="ru-RU" dirty="0" smtClean="0">
                <a:solidFill>
                  <a:schemeClr val="bg1">
                    <a:lumMod val="50000"/>
                  </a:schemeClr>
                </a:solidFill>
              </a:rPr>
              <a:t>Более 90% всех волокон</a:t>
            </a:r>
            <a:endParaRPr lang="ru-RU" dirty="0">
              <a:solidFill>
                <a:schemeClr val="bg1">
                  <a:lumMod val="50000"/>
                </a:schemeClr>
              </a:solidFill>
            </a:endParaRPr>
          </a:p>
        </p:txBody>
      </p:sp>
      <p:sp>
        <p:nvSpPr>
          <p:cNvPr id="43" name="TextBox 42"/>
          <p:cNvSpPr txBox="1"/>
          <p:nvPr/>
        </p:nvSpPr>
        <p:spPr>
          <a:xfrm>
            <a:off x="3500430" y="3357562"/>
            <a:ext cx="4201599" cy="369332"/>
          </a:xfrm>
          <a:prstGeom prst="rect">
            <a:avLst/>
          </a:prstGeom>
          <a:noFill/>
        </p:spPr>
        <p:txBody>
          <a:bodyPr wrap="none" rtlCol="0">
            <a:spAutoFit/>
          </a:bodyPr>
          <a:lstStyle/>
          <a:p>
            <a:r>
              <a:rPr lang="ru-RU" dirty="0" smtClean="0">
                <a:solidFill>
                  <a:schemeClr val="bg1">
                    <a:lumMod val="50000"/>
                  </a:schemeClr>
                </a:solidFill>
              </a:rPr>
              <a:t>Потовые железы, сосуды </a:t>
            </a:r>
            <a:r>
              <a:rPr lang="ru-RU" dirty="0" err="1" smtClean="0">
                <a:solidFill>
                  <a:schemeClr val="bg1">
                    <a:lumMod val="50000"/>
                  </a:schemeClr>
                </a:solidFill>
              </a:rPr>
              <a:t>скел</a:t>
            </a:r>
            <a:r>
              <a:rPr lang="ru-RU" dirty="0" smtClean="0">
                <a:solidFill>
                  <a:schemeClr val="bg1">
                    <a:lumMod val="50000"/>
                  </a:schemeClr>
                </a:solidFill>
              </a:rPr>
              <a:t>. мышц</a:t>
            </a:r>
            <a:endParaRPr lang="ru-RU" dirty="0">
              <a:solidFill>
                <a:schemeClr val="bg1">
                  <a:lumMod val="50000"/>
                </a:schemeClr>
              </a:solidFill>
            </a:endParaRPr>
          </a:p>
        </p:txBody>
      </p:sp>
      <p:sp>
        <p:nvSpPr>
          <p:cNvPr id="44" name="TextBox 43"/>
          <p:cNvSpPr txBox="1"/>
          <p:nvPr/>
        </p:nvSpPr>
        <p:spPr>
          <a:xfrm>
            <a:off x="7000892" y="3857628"/>
            <a:ext cx="492443" cy="369332"/>
          </a:xfrm>
          <a:prstGeom prst="rect">
            <a:avLst/>
          </a:prstGeom>
          <a:noFill/>
        </p:spPr>
        <p:txBody>
          <a:bodyPr wrap="none" rtlCol="0">
            <a:spAutoFit/>
          </a:bodyPr>
          <a:lstStyle/>
          <a:p>
            <a:r>
              <a:rPr lang="ru-RU" dirty="0" smtClean="0">
                <a:solidFill>
                  <a:schemeClr val="bg1">
                    <a:lumMod val="50000"/>
                  </a:schemeClr>
                </a:solidFill>
              </a:rPr>
              <a:t>а/</a:t>
            </a:r>
            <a:r>
              <a:rPr lang="ru-RU" dirty="0" err="1" smtClean="0">
                <a:solidFill>
                  <a:schemeClr val="bg1">
                    <a:lumMod val="50000"/>
                  </a:schemeClr>
                </a:solidFill>
              </a:rPr>
              <a:t>х</a:t>
            </a:r>
            <a:endParaRPr lang="ru-RU" dirty="0">
              <a:solidFill>
                <a:schemeClr val="bg1">
                  <a:lumMod val="50000"/>
                </a:schemeClr>
              </a:solidFill>
            </a:endParaRPr>
          </a:p>
        </p:txBody>
      </p:sp>
      <p:sp>
        <p:nvSpPr>
          <p:cNvPr id="45" name="TextBox 44"/>
          <p:cNvSpPr txBox="1"/>
          <p:nvPr/>
        </p:nvSpPr>
        <p:spPr>
          <a:xfrm>
            <a:off x="7000892" y="2285992"/>
            <a:ext cx="505267" cy="369332"/>
          </a:xfrm>
          <a:prstGeom prst="rect">
            <a:avLst/>
          </a:prstGeom>
          <a:noFill/>
        </p:spPr>
        <p:txBody>
          <a:bodyPr wrap="none" rtlCol="0">
            <a:spAutoFit/>
          </a:bodyPr>
          <a:lstStyle/>
          <a:p>
            <a:r>
              <a:rPr lang="ru-RU" dirty="0" err="1" smtClean="0">
                <a:solidFill>
                  <a:schemeClr val="bg1">
                    <a:lumMod val="50000"/>
                  </a:schemeClr>
                </a:solidFill>
              </a:rPr>
              <a:t>н</a:t>
            </a:r>
            <a:r>
              <a:rPr lang="ru-RU" dirty="0" smtClean="0">
                <a:solidFill>
                  <a:schemeClr val="bg1">
                    <a:lumMod val="50000"/>
                  </a:schemeClr>
                </a:solidFill>
              </a:rPr>
              <a:t>/а</a:t>
            </a:r>
            <a:endParaRPr lang="ru-RU" dirty="0">
              <a:solidFill>
                <a:schemeClr val="bg1">
                  <a:lumMod val="50000"/>
                </a:schemeClr>
              </a:solidFill>
            </a:endParaRPr>
          </a:p>
        </p:txBody>
      </p:sp>
      <p:sp>
        <p:nvSpPr>
          <p:cNvPr id="46" name="TextBox 45"/>
          <p:cNvSpPr txBox="1"/>
          <p:nvPr/>
        </p:nvSpPr>
        <p:spPr>
          <a:xfrm>
            <a:off x="6357950" y="5072074"/>
            <a:ext cx="492443" cy="369332"/>
          </a:xfrm>
          <a:prstGeom prst="rect">
            <a:avLst/>
          </a:prstGeom>
          <a:noFill/>
        </p:spPr>
        <p:txBody>
          <a:bodyPr wrap="none" rtlCol="0">
            <a:spAutoFit/>
          </a:bodyPr>
          <a:lstStyle/>
          <a:p>
            <a:r>
              <a:rPr lang="ru-RU" dirty="0" smtClean="0">
                <a:solidFill>
                  <a:schemeClr val="bg1">
                    <a:lumMod val="50000"/>
                  </a:schemeClr>
                </a:solidFill>
              </a:rPr>
              <a:t>а/</a:t>
            </a:r>
            <a:r>
              <a:rPr lang="ru-RU" dirty="0" err="1" smtClean="0">
                <a:solidFill>
                  <a:schemeClr val="bg1">
                    <a:lumMod val="50000"/>
                  </a:schemeClr>
                </a:solidFill>
              </a:rPr>
              <a:t>х</a:t>
            </a:r>
            <a:endParaRPr lang="ru-RU" dirty="0">
              <a:solidFill>
                <a:schemeClr val="bg1">
                  <a:lumMod val="50000"/>
                </a:schemeClr>
              </a:solidFill>
            </a:endParaRPr>
          </a:p>
        </p:txBody>
      </p:sp>
      <p:sp>
        <p:nvSpPr>
          <p:cNvPr id="51" name="TextBox 50"/>
          <p:cNvSpPr txBox="1"/>
          <p:nvPr/>
        </p:nvSpPr>
        <p:spPr>
          <a:xfrm>
            <a:off x="4786314" y="6072206"/>
            <a:ext cx="3971087" cy="369332"/>
          </a:xfrm>
          <a:prstGeom prst="rect">
            <a:avLst/>
          </a:prstGeom>
          <a:noFill/>
        </p:spPr>
        <p:txBody>
          <a:bodyPr wrap="none" rtlCol="0">
            <a:spAutoFit/>
          </a:bodyPr>
          <a:lstStyle/>
          <a:p>
            <a:r>
              <a:rPr lang="ru-RU" dirty="0" smtClean="0">
                <a:solidFill>
                  <a:schemeClr val="bg1">
                    <a:lumMod val="50000"/>
                  </a:schemeClr>
                </a:solidFill>
              </a:rPr>
              <a:t>Мозговое вещество надпочечников</a:t>
            </a:r>
            <a:endParaRPr lang="ru-RU" dirty="0">
              <a:solidFill>
                <a:schemeClr val="bg1">
                  <a:lumMod val="50000"/>
                </a:schemeClr>
              </a:solidFill>
            </a:endParaRPr>
          </a:p>
        </p:txBody>
      </p:sp>
      <p:sp>
        <p:nvSpPr>
          <p:cNvPr id="52" name="TextBox 51"/>
          <p:cNvSpPr txBox="1"/>
          <p:nvPr/>
        </p:nvSpPr>
        <p:spPr>
          <a:xfrm>
            <a:off x="3571868" y="2214554"/>
            <a:ext cx="2348785" cy="369332"/>
          </a:xfrm>
          <a:prstGeom prst="rect">
            <a:avLst/>
          </a:prstGeom>
          <a:noFill/>
        </p:spPr>
        <p:txBody>
          <a:bodyPr wrap="none" rtlCol="0">
            <a:spAutoFit/>
          </a:bodyPr>
          <a:lstStyle/>
          <a:p>
            <a:r>
              <a:rPr lang="ru-RU" dirty="0" err="1" smtClean="0">
                <a:solidFill>
                  <a:schemeClr val="bg1">
                    <a:lumMod val="50000"/>
                  </a:schemeClr>
                </a:solidFill>
              </a:rPr>
              <a:t>Н-холинорецепторы</a:t>
            </a:r>
            <a:endParaRPr lang="ru-RU" dirty="0">
              <a:solidFill>
                <a:schemeClr val="bg1">
                  <a:lumMod val="50000"/>
                </a:schemeClr>
              </a:solidFill>
            </a:endParaRPr>
          </a:p>
        </p:txBody>
      </p:sp>
      <p:sp>
        <p:nvSpPr>
          <p:cNvPr id="53" name="TextBox 52"/>
          <p:cNvSpPr txBox="1"/>
          <p:nvPr/>
        </p:nvSpPr>
        <p:spPr>
          <a:xfrm>
            <a:off x="3571868" y="3857628"/>
            <a:ext cx="2348785" cy="369332"/>
          </a:xfrm>
          <a:prstGeom prst="rect">
            <a:avLst/>
          </a:prstGeom>
          <a:noFill/>
        </p:spPr>
        <p:txBody>
          <a:bodyPr wrap="none" rtlCol="0">
            <a:spAutoFit/>
          </a:bodyPr>
          <a:lstStyle/>
          <a:p>
            <a:r>
              <a:rPr lang="ru-RU" dirty="0" err="1" smtClean="0">
                <a:solidFill>
                  <a:schemeClr val="bg1">
                    <a:lumMod val="50000"/>
                  </a:schemeClr>
                </a:solidFill>
              </a:rPr>
              <a:t>Н-холинорецепторы</a:t>
            </a:r>
            <a:endParaRPr lang="ru-RU" dirty="0">
              <a:solidFill>
                <a:schemeClr val="bg1">
                  <a:lumMod val="50000"/>
                </a:schemeClr>
              </a:solidFill>
            </a:endParaRPr>
          </a:p>
        </p:txBody>
      </p:sp>
      <p:sp>
        <p:nvSpPr>
          <p:cNvPr id="54" name="TextBox 53"/>
          <p:cNvSpPr txBox="1"/>
          <p:nvPr/>
        </p:nvSpPr>
        <p:spPr>
          <a:xfrm>
            <a:off x="6715140" y="1500174"/>
            <a:ext cx="2584041" cy="369332"/>
          </a:xfrm>
          <a:prstGeom prst="rect">
            <a:avLst/>
          </a:prstGeom>
          <a:noFill/>
        </p:spPr>
        <p:txBody>
          <a:bodyPr wrap="square" rtlCol="0">
            <a:spAutoFit/>
          </a:bodyPr>
          <a:lstStyle/>
          <a:p>
            <a:r>
              <a:rPr lang="ru-RU" dirty="0" smtClean="0">
                <a:solidFill>
                  <a:schemeClr val="bg1">
                    <a:lumMod val="50000"/>
                  </a:schemeClr>
                </a:solidFill>
              </a:rPr>
              <a:t> </a:t>
            </a:r>
            <a:r>
              <a:rPr lang="el-GR" dirty="0" smtClean="0">
                <a:solidFill>
                  <a:schemeClr val="bg1">
                    <a:lumMod val="50000"/>
                  </a:schemeClr>
                </a:solidFill>
              </a:rPr>
              <a:t>α</a:t>
            </a:r>
            <a:r>
              <a:rPr lang="ru-RU" dirty="0" smtClean="0">
                <a:solidFill>
                  <a:schemeClr val="bg1">
                    <a:lumMod val="50000"/>
                  </a:schemeClr>
                </a:solidFill>
              </a:rPr>
              <a:t>,</a:t>
            </a:r>
            <a:r>
              <a:rPr lang="el-GR" dirty="0" smtClean="0">
                <a:solidFill>
                  <a:schemeClr val="bg1">
                    <a:lumMod val="50000"/>
                  </a:schemeClr>
                </a:solidFill>
              </a:rPr>
              <a:t>β</a:t>
            </a:r>
            <a:r>
              <a:rPr lang="ru-RU" dirty="0">
                <a:solidFill>
                  <a:schemeClr val="bg1">
                    <a:lumMod val="50000"/>
                  </a:schemeClr>
                </a:solidFill>
              </a:rPr>
              <a:t>-</a:t>
            </a:r>
            <a:r>
              <a:rPr lang="ru-RU" dirty="0" err="1" smtClean="0">
                <a:solidFill>
                  <a:schemeClr val="bg1">
                    <a:lumMod val="50000"/>
                  </a:schemeClr>
                </a:solidFill>
              </a:rPr>
              <a:t>адренорецепторы</a:t>
            </a:r>
            <a:endParaRPr lang="ru-RU" dirty="0">
              <a:solidFill>
                <a:schemeClr val="bg1">
                  <a:lumMod val="50000"/>
                </a:schemeClr>
              </a:solidFill>
            </a:endParaRPr>
          </a:p>
        </p:txBody>
      </p:sp>
      <p:sp>
        <p:nvSpPr>
          <p:cNvPr id="55" name="TextBox 54"/>
          <p:cNvSpPr txBox="1"/>
          <p:nvPr/>
        </p:nvSpPr>
        <p:spPr>
          <a:xfrm>
            <a:off x="6559959" y="4286256"/>
            <a:ext cx="2584041" cy="369332"/>
          </a:xfrm>
          <a:prstGeom prst="rect">
            <a:avLst/>
          </a:prstGeom>
          <a:noFill/>
        </p:spPr>
        <p:txBody>
          <a:bodyPr wrap="square" rtlCol="0">
            <a:spAutoFit/>
          </a:bodyPr>
          <a:lstStyle/>
          <a:p>
            <a:r>
              <a:rPr lang="ru-RU" dirty="0" smtClean="0">
                <a:solidFill>
                  <a:schemeClr val="bg1">
                    <a:lumMod val="50000"/>
                  </a:schemeClr>
                </a:solidFill>
              </a:rPr>
              <a:t> </a:t>
            </a:r>
            <a:r>
              <a:rPr lang="ru-RU" dirty="0" err="1" smtClean="0">
                <a:solidFill>
                  <a:schemeClr val="bg1">
                    <a:lumMod val="50000"/>
                  </a:schemeClr>
                </a:solidFill>
              </a:rPr>
              <a:t>м-холинорецепторы</a:t>
            </a:r>
            <a:endParaRPr lang="ru-RU"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fill="hold"/>
                                        <p:tgtEl>
                                          <p:spTgt spid="40"/>
                                        </p:tgtEl>
                                        <p:attrNameLst>
                                          <p:attrName>ppt_x</p:attrName>
                                        </p:attrNameLst>
                                      </p:cBhvr>
                                      <p:tavLst>
                                        <p:tav tm="0">
                                          <p:val>
                                            <p:strVal val="#ppt_x"/>
                                          </p:val>
                                        </p:tav>
                                        <p:tav tm="100000">
                                          <p:val>
                                            <p:strVal val="#ppt_x"/>
                                          </p:val>
                                        </p:tav>
                                      </p:tavLst>
                                    </p:anim>
                                    <p:anim calcmode="lin" valueType="num">
                                      <p:cBhvr additive="base">
                                        <p:cTn id="8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ppt_x"/>
                                          </p:val>
                                        </p:tav>
                                        <p:tav tm="100000">
                                          <p:val>
                                            <p:strVal val="#ppt_x"/>
                                          </p:val>
                                        </p:tav>
                                      </p:tavLst>
                                    </p:anim>
                                    <p:anim calcmode="lin" valueType="num">
                                      <p:cBhvr additive="base">
                                        <p:cTn id="9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additive="base">
                                        <p:cTn id="97" dur="500" fill="hold"/>
                                        <p:tgtEl>
                                          <p:spTgt spid="45"/>
                                        </p:tgtEl>
                                        <p:attrNameLst>
                                          <p:attrName>ppt_x</p:attrName>
                                        </p:attrNameLst>
                                      </p:cBhvr>
                                      <p:tavLst>
                                        <p:tav tm="0">
                                          <p:val>
                                            <p:strVal val="#ppt_x"/>
                                          </p:val>
                                        </p:tav>
                                        <p:tav tm="100000">
                                          <p:val>
                                            <p:strVal val="#ppt_x"/>
                                          </p:val>
                                        </p:tav>
                                      </p:tavLst>
                                    </p:anim>
                                    <p:anim calcmode="lin" valueType="num">
                                      <p:cBhvr additive="base">
                                        <p:cTn id="9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additive="base">
                                        <p:cTn id="103" dur="500" fill="hold"/>
                                        <p:tgtEl>
                                          <p:spTgt spid="54"/>
                                        </p:tgtEl>
                                        <p:attrNameLst>
                                          <p:attrName>ppt_x</p:attrName>
                                        </p:attrNameLst>
                                      </p:cBhvr>
                                      <p:tavLst>
                                        <p:tav tm="0">
                                          <p:val>
                                            <p:strVal val="#ppt_x"/>
                                          </p:val>
                                        </p:tav>
                                        <p:tav tm="100000">
                                          <p:val>
                                            <p:strVal val="#ppt_x"/>
                                          </p:val>
                                        </p:tav>
                                      </p:tavLst>
                                    </p:anim>
                                    <p:anim calcmode="lin" valueType="num">
                                      <p:cBhvr additive="base">
                                        <p:cTn id="10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additive="base">
                                        <p:cTn id="109" dur="500" fill="hold"/>
                                        <p:tgtEl>
                                          <p:spTgt spid="53"/>
                                        </p:tgtEl>
                                        <p:attrNameLst>
                                          <p:attrName>ppt_x</p:attrName>
                                        </p:attrNameLst>
                                      </p:cBhvr>
                                      <p:tavLst>
                                        <p:tav tm="0">
                                          <p:val>
                                            <p:strVal val="#ppt_x"/>
                                          </p:val>
                                        </p:tav>
                                        <p:tav tm="100000">
                                          <p:val>
                                            <p:strVal val="#ppt_x"/>
                                          </p:val>
                                        </p:tav>
                                      </p:tavLst>
                                    </p:anim>
                                    <p:anim calcmode="lin" valueType="num">
                                      <p:cBhvr additive="base">
                                        <p:cTn id="11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3"/>
                                        </p:tgtEl>
                                        <p:attrNameLst>
                                          <p:attrName>style.visibility</p:attrName>
                                        </p:attrNameLst>
                                      </p:cBhvr>
                                      <p:to>
                                        <p:strVal val="visible"/>
                                      </p:to>
                                    </p:set>
                                    <p:anim calcmode="lin" valueType="num">
                                      <p:cBhvr additive="base">
                                        <p:cTn id="115" dur="500" fill="hold"/>
                                        <p:tgtEl>
                                          <p:spTgt spid="43"/>
                                        </p:tgtEl>
                                        <p:attrNameLst>
                                          <p:attrName>ppt_x</p:attrName>
                                        </p:attrNameLst>
                                      </p:cBhvr>
                                      <p:tavLst>
                                        <p:tav tm="0">
                                          <p:val>
                                            <p:strVal val="#ppt_x"/>
                                          </p:val>
                                        </p:tav>
                                        <p:tav tm="100000">
                                          <p:val>
                                            <p:strVal val="#ppt_x"/>
                                          </p:val>
                                        </p:tav>
                                      </p:tavLst>
                                    </p:anim>
                                    <p:anim calcmode="lin" valueType="num">
                                      <p:cBhvr additive="base">
                                        <p:cTn id="1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additive="base">
                                        <p:cTn id="121" dur="500" fill="hold"/>
                                        <p:tgtEl>
                                          <p:spTgt spid="41"/>
                                        </p:tgtEl>
                                        <p:attrNameLst>
                                          <p:attrName>ppt_x</p:attrName>
                                        </p:attrNameLst>
                                      </p:cBhvr>
                                      <p:tavLst>
                                        <p:tav tm="0">
                                          <p:val>
                                            <p:strVal val="#ppt_x"/>
                                          </p:val>
                                        </p:tav>
                                        <p:tav tm="100000">
                                          <p:val>
                                            <p:strVal val="#ppt_x"/>
                                          </p:val>
                                        </p:tav>
                                      </p:tavLst>
                                    </p:anim>
                                    <p:anim calcmode="lin" valueType="num">
                                      <p:cBhvr additive="base">
                                        <p:cTn id="12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500" fill="hold"/>
                                        <p:tgtEl>
                                          <p:spTgt spid="44"/>
                                        </p:tgtEl>
                                        <p:attrNameLst>
                                          <p:attrName>ppt_x</p:attrName>
                                        </p:attrNameLst>
                                      </p:cBhvr>
                                      <p:tavLst>
                                        <p:tav tm="0">
                                          <p:val>
                                            <p:strVal val="#ppt_x"/>
                                          </p:val>
                                        </p:tav>
                                        <p:tav tm="100000">
                                          <p:val>
                                            <p:strVal val="#ppt_x"/>
                                          </p:val>
                                        </p:tav>
                                      </p:tavLst>
                                    </p:anim>
                                    <p:anim calcmode="lin" valueType="num">
                                      <p:cBhvr additive="base">
                                        <p:cTn id="12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1" nodeType="clickEffect">
                                  <p:stCondLst>
                                    <p:cond delay="0"/>
                                  </p:stCondLst>
                                  <p:childTnLst>
                                    <p:set>
                                      <p:cBhvr>
                                        <p:cTn id="132" dur="1" fill="hold">
                                          <p:stCondLst>
                                            <p:cond delay="0"/>
                                          </p:stCondLst>
                                        </p:cTn>
                                        <p:tgtEl>
                                          <p:spTgt spid="45"/>
                                        </p:tgtEl>
                                        <p:attrNameLst>
                                          <p:attrName>style.visibility</p:attrName>
                                        </p:attrNameLst>
                                      </p:cBhvr>
                                      <p:to>
                                        <p:strVal val="visible"/>
                                      </p:to>
                                    </p:set>
                                    <p:anim calcmode="lin" valueType="num">
                                      <p:cBhvr additive="base">
                                        <p:cTn id="133" dur="500" fill="hold"/>
                                        <p:tgtEl>
                                          <p:spTgt spid="45"/>
                                        </p:tgtEl>
                                        <p:attrNameLst>
                                          <p:attrName>ppt_x</p:attrName>
                                        </p:attrNameLst>
                                      </p:cBhvr>
                                      <p:tavLst>
                                        <p:tav tm="0">
                                          <p:val>
                                            <p:strVal val="#ppt_x"/>
                                          </p:val>
                                        </p:tav>
                                        <p:tav tm="100000">
                                          <p:val>
                                            <p:strVal val="#ppt_x"/>
                                          </p:val>
                                        </p:tav>
                                      </p:tavLst>
                                    </p:anim>
                                    <p:anim calcmode="lin" valueType="num">
                                      <p:cBhvr additive="base">
                                        <p:cTn id="13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23" grpId="0" animBg="1"/>
      <p:bldP spid="24" grpId="0" animBg="1"/>
      <p:bldP spid="37" grpId="0"/>
      <p:bldP spid="38" grpId="0"/>
      <p:bldP spid="39" grpId="0"/>
      <p:bldP spid="40" grpId="0"/>
      <p:bldP spid="41" grpId="0"/>
      <p:bldP spid="43" grpId="0"/>
      <p:bldP spid="44" grpId="0"/>
      <p:bldP spid="45" grpId="0"/>
      <p:bldP spid="45" grpId="1"/>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Холинорецепторы</a:t>
            </a:r>
            <a:endParaRPr lang="ru-RU" dirty="0"/>
          </a:p>
        </p:txBody>
      </p:sp>
      <p:sp>
        <p:nvSpPr>
          <p:cNvPr id="3" name="Содержимое 2"/>
          <p:cNvSpPr>
            <a:spLocks noGrp="1"/>
          </p:cNvSpPr>
          <p:nvPr>
            <p:ph idx="1"/>
          </p:nvPr>
        </p:nvSpPr>
        <p:spPr/>
        <p:txBody>
          <a:bodyPr/>
          <a:lstStyle/>
          <a:p>
            <a:r>
              <a:rPr lang="ru-RU" dirty="0" err="1" smtClean="0"/>
              <a:t>Н-холинорецепторы</a:t>
            </a:r>
            <a:r>
              <a:rPr lang="ru-RU" dirty="0" smtClean="0"/>
              <a:t> чувствительны к никотину</a:t>
            </a:r>
          </a:p>
          <a:p>
            <a:r>
              <a:rPr lang="ru-RU" dirty="0" smtClean="0"/>
              <a:t>М- </a:t>
            </a:r>
            <a:r>
              <a:rPr lang="ru-RU" dirty="0" err="1" smtClean="0"/>
              <a:t>холинорецепторы</a:t>
            </a:r>
            <a:r>
              <a:rPr lang="ru-RU" dirty="0" smtClean="0"/>
              <a:t> чувствительны к мускарину</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250825" y="0"/>
            <a:ext cx="8893175" cy="1200329"/>
          </a:xfrm>
          <a:prstGeom prst="rect">
            <a:avLst/>
          </a:prstGeom>
          <a:noFill/>
          <a:ln w="9525">
            <a:noFill/>
            <a:miter lim="800000"/>
            <a:headEnd/>
            <a:tailEnd/>
          </a:ln>
        </p:spPr>
        <p:txBody>
          <a:bodyPr anchor="ctr">
            <a:spAutoFit/>
          </a:bodyPr>
          <a:lstStyle/>
          <a:p>
            <a:pPr algn="ctr"/>
            <a:r>
              <a:rPr lang="ru-RU" sz="3600" b="1" dirty="0" smtClean="0">
                <a:latin typeface="Tahoma" pitchFamily="34" charset="0"/>
              </a:rPr>
              <a:t>М – </a:t>
            </a:r>
            <a:r>
              <a:rPr lang="en-US" sz="3600" b="1" dirty="0" err="1" smtClean="0">
                <a:latin typeface="Tahoma" pitchFamily="34" charset="0"/>
              </a:rPr>
              <a:t>холинорецепторы</a:t>
            </a:r>
            <a:r>
              <a:rPr lang="ru-RU" sz="3600" b="1" dirty="0" smtClean="0">
                <a:latin typeface="Tahoma" pitchFamily="34" charset="0"/>
              </a:rPr>
              <a:t> (м</a:t>
            </a:r>
            <a:r>
              <a:rPr lang="en-US" sz="3600" b="1" dirty="0" err="1" smtClean="0">
                <a:latin typeface="Tahoma" pitchFamily="34" charset="0"/>
              </a:rPr>
              <a:t>ускарин</a:t>
            </a:r>
            <a:r>
              <a:rPr lang="ru-RU" sz="3600" b="1" dirty="0" smtClean="0">
                <a:latin typeface="Tahoma" pitchFamily="34" charset="0"/>
              </a:rPr>
              <a:t>чувствительные</a:t>
            </a:r>
            <a:r>
              <a:rPr lang="en-US" sz="3600" b="1" dirty="0" smtClean="0">
                <a:latin typeface="Tahoma" pitchFamily="34" charset="0"/>
              </a:rPr>
              <a:t> </a:t>
            </a:r>
            <a:r>
              <a:rPr lang="ru-RU" sz="3600" b="1" dirty="0" smtClean="0">
                <a:latin typeface="Tahoma" pitchFamily="34" charset="0"/>
              </a:rPr>
              <a:t>)</a:t>
            </a:r>
            <a:endParaRPr lang="en-US" sz="3600" b="1" dirty="0">
              <a:latin typeface="Tahoma" pitchFamily="34" charset="0"/>
            </a:endParaRPr>
          </a:p>
        </p:txBody>
      </p:sp>
      <p:sp>
        <p:nvSpPr>
          <p:cNvPr id="49157" name="Rectangle 5"/>
          <p:cNvSpPr>
            <a:spLocks noChangeArrowheads="1"/>
          </p:cNvSpPr>
          <p:nvPr/>
        </p:nvSpPr>
        <p:spPr bwMode="auto">
          <a:xfrm>
            <a:off x="428596" y="1428736"/>
            <a:ext cx="8280400" cy="4789487"/>
          </a:xfrm>
          <a:prstGeom prst="rect">
            <a:avLst/>
          </a:prstGeom>
          <a:noFill/>
          <a:ln w="9525">
            <a:noFill/>
            <a:miter lim="800000"/>
            <a:headEnd/>
            <a:tailEnd/>
          </a:ln>
        </p:spPr>
        <p:txBody>
          <a:bodyPr anchor="ctr">
            <a:spAutoFit/>
          </a:bodyPr>
          <a:lstStyle/>
          <a:p>
            <a:r>
              <a:rPr lang="en-US" sz="2800" b="1" dirty="0" err="1">
                <a:latin typeface="Tahoma" pitchFamily="34" charset="0"/>
              </a:rPr>
              <a:t>Локализация</a:t>
            </a:r>
            <a:r>
              <a:rPr lang="en-US" sz="2800" dirty="0">
                <a:latin typeface="Tahoma" pitchFamily="34" charset="0"/>
              </a:rPr>
              <a:t>: </a:t>
            </a:r>
            <a:r>
              <a:rPr lang="ru-RU" sz="2800" dirty="0">
                <a:latin typeface="Tahoma" pitchFamily="34" charset="0"/>
              </a:rPr>
              <a:t>клеточные мембраны </a:t>
            </a:r>
            <a:r>
              <a:rPr lang="ru-RU" sz="2800" dirty="0" err="1">
                <a:latin typeface="Tahoma" pitchFamily="34" charset="0"/>
              </a:rPr>
              <a:t>кардиомиоцитов</a:t>
            </a:r>
            <a:r>
              <a:rPr lang="ru-RU" sz="2800" dirty="0">
                <a:latin typeface="Tahoma" pitchFamily="34" charset="0"/>
              </a:rPr>
              <a:t>, секреторных клеток</a:t>
            </a:r>
            <a:r>
              <a:rPr lang="en-US" sz="2800" dirty="0">
                <a:latin typeface="Tahoma" pitchFamily="34" charset="0"/>
              </a:rPr>
              <a:t>, </a:t>
            </a:r>
            <a:r>
              <a:rPr lang="ru-RU" sz="2800" dirty="0">
                <a:latin typeface="Tahoma" pitchFamily="34" charset="0"/>
              </a:rPr>
              <a:t>гладких мышц</a:t>
            </a:r>
            <a:r>
              <a:rPr lang="en-US" sz="2800" dirty="0">
                <a:latin typeface="Tahoma" pitchFamily="34" charset="0"/>
              </a:rPr>
              <a:t> (</a:t>
            </a:r>
            <a:r>
              <a:rPr lang="en-US" sz="2800" dirty="0" err="1">
                <a:latin typeface="Tahoma" pitchFamily="34" charset="0"/>
              </a:rPr>
              <a:t>но</a:t>
            </a:r>
            <a:r>
              <a:rPr lang="en-US" sz="2800" dirty="0">
                <a:latin typeface="Tahoma" pitchFamily="34" charset="0"/>
              </a:rPr>
              <a:t> </a:t>
            </a:r>
            <a:r>
              <a:rPr lang="en-US" sz="2800" dirty="0" err="1">
                <a:latin typeface="Tahoma" pitchFamily="34" charset="0"/>
              </a:rPr>
              <a:t>не</a:t>
            </a:r>
            <a:r>
              <a:rPr lang="en-US" sz="2800" dirty="0">
                <a:latin typeface="Tahoma" pitchFamily="34" charset="0"/>
              </a:rPr>
              <a:t> </a:t>
            </a:r>
            <a:r>
              <a:rPr lang="en-US" sz="2800" dirty="0" err="1">
                <a:latin typeface="Tahoma" pitchFamily="34" charset="0"/>
              </a:rPr>
              <a:t>сосудистые</a:t>
            </a:r>
            <a:r>
              <a:rPr lang="en-US" sz="2800" dirty="0">
                <a:latin typeface="Tahoma" pitchFamily="34" charset="0"/>
              </a:rPr>
              <a:t> ГМК).</a:t>
            </a:r>
          </a:p>
          <a:p>
            <a:r>
              <a:rPr lang="ru-RU" sz="2800" b="1" dirty="0">
                <a:latin typeface="Tahoma" pitchFamily="34" charset="0"/>
              </a:rPr>
              <a:t>Механизм действия: </a:t>
            </a:r>
            <a:r>
              <a:rPr lang="ru-RU" sz="2800" dirty="0" err="1">
                <a:latin typeface="Tahoma" pitchFamily="34" charset="0"/>
              </a:rPr>
              <a:t>мембрано-внутриклеточный</a:t>
            </a:r>
            <a:r>
              <a:rPr lang="en-US" sz="2800" dirty="0">
                <a:latin typeface="Tahoma" pitchFamily="34" charset="0"/>
              </a:rPr>
              <a:t>.</a:t>
            </a:r>
            <a:endParaRPr lang="ru-RU" sz="2800" dirty="0">
              <a:latin typeface="Tahoma" pitchFamily="34" charset="0"/>
            </a:endParaRPr>
          </a:p>
          <a:p>
            <a:r>
              <a:rPr lang="ru-RU" sz="2800" dirty="0">
                <a:latin typeface="Tahoma" pitchFamily="34" charset="0"/>
              </a:rPr>
              <a:t>Вторичные посредники: </a:t>
            </a:r>
            <a:r>
              <a:rPr lang="en-US" sz="2800" dirty="0" err="1">
                <a:latin typeface="Tahoma" pitchFamily="34" charset="0"/>
              </a:rPr>
              <a:t>инозитолтрифосфат</a:t>
            </a:r>
            <a:r>
              <a:rPr lang="en-US" sz="2800" dirty="0">
                <a:latin typeface="Tahoma" pitchFamily="34" charset="0"/>
              </a:rPr>
              <a:t> и </a:t>
            </a:r>
            <a:r>
              <a:rPr lang="en-US" sz="2800" dirty="0" err="1">
                <a:latin typeface="Tahoma" pitchFamily="34" charset="0"/>
              </a:rPr>
              <a:t>Са</a:t>
            </a:r>
            <a:r>
              <a:rPr lang="ru-RU" sz="2800" baseline="30000" dirty="0">
                <a:latin typeface="Tahoma" pitchFamily="34" charset="0"/>
              </a:rPr>
              <a:t>2+ </a:t>
            </a:r>
            <a:r>
              <a:rPr lang="ru-RU" sz="2800" dirty="0">
                <a:latin typeface="Tahoma" pitchFamily="34" charset="0"/>
              </a:rPr>
              <a:t>(в гладких мышцах), ингибирует активность </a:t>
            </a:r>
            <a:r>
              <a:rPr lang="ru-RU" sz="2800" dirty="0" err="1">
                <a:latin typeface="Tahoma" pitchFamily="34" charset="0"/>
              </a:rPr>
              <a:t>аденилатциклазы</a:t>
            </a:r>
            <a:r>
              <a:rPr lang="en-US" sz="2800" dirty="0">
                <a:latin typeface="Tahoma" pitchFamily="34" charset="0"/>
              </a:rPr>
              <a:t>.</a:t>
            </a:r>
          </a:p>
          <a:p>
            <a:r>
              <a:rPr lang="en-US" sz="2800" b="1" dirty="0" err="1">
                <a:latin typeface="Tahoma" pitchFamily="34" charset="0"/>
              </a:rPr>
              <a:t>Чувствительность</a:t>
            </a:r>
            <a:r>
              <a:rPr lang="en-US" sz="2800" b="1" dirty="0">
                <a:latin typeface="Tahoma" pitchFamily="34" charset="0"/>
              </a:rPr>
              <a:t> к </a:t>
            </a:r>
            <a:r>
              <a:rPr lang="en-US" sz="2800" b="1" dirty="0" err="1">
                <a:latin typeface="Tahoma" pitchFamily="34" charset="0"/>
              </a:rPr>
              <a:t>лигандам</a:t>
            </a:r>
            <a:r>
              <a:rPr lang="en-US" sz="2800" dirty="0">
                <a:latin typeface="Tahoma" pitchFamily="34" charset="0"/>
              </a:rPr>
              <a:t>: </a:t>
            </a:r>
            <a:r>
              <a:rPr lang="ru-RU" sz="2800" dirty="0">
                <a:latin typeface="Tahoma" pitchFamily="34" charset="0"/>
              </a:rPr>
              <a:t>возбуждаются мускарином и блокируются атропином</a:t>
            </a:r>
            <a:r>
              <a:rPr lang="en-US" sz="2800" dirty="0">
                <a:latin typeface="Tahoma" pitchFamily="34"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linds(horizontal)">
                                      <p:cBhvr>
                                        <p:cTn id="7" dur="500"/>
                                        <p:tgtEl>
                                          <p:spTgt spid="4915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9157"/>
                                        </p:tgtEl>
                                        <p:attrNameLst>
                                          <p:attrName>style.visibility</p:attrName>
                                        </p:attrNameLst>
                                      </p:cBhvr>
                                      <p:to>
                                        <p:strVal val="visible"/>
                                      </p:to>
                                    </p:set>
                                    <p:anim calcmode="lin" valueType="num">
                                      <p:cBhvr>
                                        <p:cTn id="12" dur="500" fill="hold"/>
                                        <p:tgtEl>
                                          <p:spTgt spid="4915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9157"/>
                                        </p:tgtEl>
                                        <p:attrNameLst>
                                          <p:attrName>ppt_y</p:attrName>
                                        </p:attrNameLst>
                                      </p:cBhvr>
                                      <p:tavLst>
                                        <p:tav tm="0">
                                          <p:val>
                                            <p:strVal val="#ppt_y"/>
                                          </p:val>
                                        </p:tav>
                                        <p:tav tm="100000">
                                          <p:val>
                                            <p:strVal val="#ppt_y"/>
                                          </p:val>
                                        </p:tav>
                                      </p:tavLst>
                                    </p:anim>
                                    <p:anim calcmode="lin" valueType="num">
                                      <p:cBhvr>
                                        <p:cTn id="14" dur="500" fill="hold"/>
                                        <p:tgtEl>
                                          <p:spTgt spid="4915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915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1371600"/>
          </a:xfrm>
          <a:solidFill>
            <a:schemeClr val="bg2"/>
          </a:solidFill>
          <a:ln>
            <a:solidFill>
              <a:schemeClr val="tx1"/>
            </a:solidFill>
          </a:ln>
        </p:spPr>
        <p:txBody>
          <a:bodyPr/>
          <a:lstStyle/>
          <a:p>
            <a:r>
              <a:rPr lang="ru-RU" sz="4000" b="1"/>
              <a:t>Возбуждение </a:t>
            </a:r>
            <a:br>
              <a:rPr lang="ru-RU" sz="4000" b="1"/>
            </a:br>
            <a:r>
              <a:rPr lang="ru-RU" sz="4000" b="1"/>
              <a:t>М-холинорецепторов</a:t>
            </a:r>
          </a:p>
        </p:txBody>
      </p:sp>
      <p:sp>
        <p:nvSpPr>
          <p:cNvPr id="64516" name="Rectangle 4"/>
          <p:cNvSpPr>
            <a:spLocks noChangeArrowheads="1"/>
          </p:cNvSpPr>
          <p:nvPr/>
        </p:nvSpPr>
        <p:spPr bwMode="auto">
          <a:xfrm>
            <a:off x="3924300" y="1484313"/>
            <a:ext cx="1219200" cy="376237"/>
          </a:xfrm>
          <a:prstGeom prst="rect">
            <a:avLst/>
          </a:prstGeom>
          <a:solidFill>
            <a:schemeClr val="bg2"/>
          </a:solidFill>
          <a:ln w="9525">
            <a:solidFill>
              <a:schemeClr val="tx1"/>
            </a:solidFill>
            <a:miter lim="800000"/>
            <a:headEnd/>
            <a:tailEnd/>
          </a:ln>
          <a:effectLst/>
        </p:spPr>
        <p:txBody>
          <a:bodyPr wrap="none" anchor="ctr">
            <a:spAutoFit/>
          </a:bodyPr>
          <a:lstStyle/>
          <a:p>
            <a:r>
              <a:rPr lang="ru-RU" i="0"/>
              <a:t>эффекты</a:t>
            </a:r>
            <a:r>
              <a:rPr lang="en-US"/>
              <a:t> </a:t>
            </a:r>
          </a:p>
        </p:txBody>
      </p:sp>
      <p:sp>
        <p:nvSpPr>
          <p:cNvPr id="64517" name="Rectangle 5"/>
          <p:cNvSpPr>
            <a:spLocks noChangeArrowheads="1"/>
          </p:cNvSpPr>
          <p:nvPr/>
        </p:nvSpPr>
        <p:spPr bwMode="auto">
          <a:xfrm>
            <a:off x="107950" y="2852738"/>
            <a:ext cx="2195513" cy="831850"/>
          </a:xfrm>
          <a:prstGeom prst="rect">
            <a:avLst/>
          </a:prstGeom>
          <a:solidFill>
            <a:schemeClr val="bg2">
              <a:alpha val="99001"/>
            </a:schemeClr>
          </a:solidFill>
          <a:ln w="9525">
            <a:solidFill>
              <a:schemeClr val="tx1"/>
            </a:solidFill>
            <a:miter lim="800000"/>
            <a:headEnd/>
            <a:tailEnd/>
          </a:ln>
          <a:effectLst/>
        </p:spPr>
        <p:txBody>
          <a:bodyPr anchor="ctr">
            <a:spAutoFit/>
          </a:bodyPr>
          <a:lstStyle/>
          <a:p>
            <a:r>
              <a:rPr lang="ru-RU" sz="2400" b="1" i="0"/>
              <a:t>Сужение бронхов</a:t>
            </a:r>
            <a:r>
              <a:rPr lang="ru-RU"/>
              <a:t> </a:t>
            </a:r>
          </a:p>
        </p:txBody>
      </p:sp>
      <p:sp>
        <p:nvSpPr>
          <p:cNvPr id="64518" name="Rectangle 6"/>
          <p:cNvSpPr>
            <a:spLocks noChangeArrowheads="1"/>
          </p:cNvSpPr>
          <p:nvPr/>
        </p:nvSpPr>
        <p:spPr bwMode="auto">
          <a:xfrm>
            <a:off x="5867400" y="2924175"/>
            <a:ext cx="2735263" cy="1016000"/>
          </a:xfrm>
          <a:prstGeom prst="rect">
            <a:avLst/>
          </a:prstGeom>
          <a:solidFill>
            <a:schemeClr val="bg2"/>
          </a:solidFill>
          <a:ln w="9525">
            <a:solidFill>
              <a:schemeClr val="tx1"/>
            </a:solidFill>
            <a:miter lim="800000"/>
            <a:headEnd/>
            <a:tailEnd/>
          </a:ln>
          <a:effectLst/>
        </p:spPr>
        <p:txBody>
          <a:bodyPr anchor="ctr">
            <a:spAutoFit/>
          </a:bodyPr>
          <a:lstStyle/>
          <a:p>
            <a:r>
              <a:rPr lang="ru-RU" sz="2000" b="1" i="0"/>
              <a:t>увеличение слюноотделения</a:t>
            </a:r>
          </a:p>
          <a:p>
            <a:r>
              <a:rPr lang="ru-RU" sz="2000" b="1" i="0"/>
              <a:t>и слезоотделения</a:t>
            </a:r>
            <a:r>
              <a:rPr lang="ru-RU"/>
              <a:t> </a:t>
            </a:r>
          </a:p>
        </p:txBody>
      </p:sp>
      <p:sp>
        <p:nvSpPr>
          <p:cNvPr id="64519" name="Rectangle 7"/>
          <p:cNvSpPr>
            <a:spLocks noChangeArrowheads="1"/>
          </p:cNvSpPr>
          <p:nvPr/>
        </p:nvSpPr>
        <p:spPr bwMode="auto">
          <a:xfrm>
            <a:off x="827088" y="4581525"/>
            <a:ext cx="3117850" cy="650875"/>
          </a:xfrm>
          <a:prstGeom prst="rect">
            <a:avLst/>
          </a:prstGeom>
          <a:solidFill>
            <a:schemeClr val="bg2"/>
          </a:solidFill>
          <a:ln w="9525">
            <a:solidFill>
              <a:schemeClr val="tx1"/>
            </a:solidFill>
            <a:miter lim="800000"/>
            <a:headEnd/>
            <a:tailEnd/>
          </a:ln>
          <a:effectLst/>
        </p:spPr>
        <p:txBody>
          <a:bodyPr anchor="ctr">
            <a:spAutoFit/>
          </a:bodyPr>
          <a:lstStyle/>
          <a:p>
            <a:r>
              <a:rPr lang="ru-RU" b="1" i="0"/>
              <a:t>увеличение моторики и </a:t>
            </a:r>
          </a:p>
          <a:p>
            <a:r>
              <a:rPr lang="ru-RU" b="1" i="0"/>
              <a:t>секреции соков в ЖКТ</a:t>
            </a:r>
            <a:r>
              <a:rPr lang="ru-RU"/>
              <a:t> </a:t>
            </a:r>
          </a:p>
        </p:txBody>
      </p:sp>
      <p:sp>
        <p:nvSpPr>
          <p:cNvPr id="64520" name="Rectangle 8"/>
          <p:cNvSpPr>
            <a:spLocks noChangeArrowheads="1"/>
          </p:cNvSpPr>
          <p:nvPr/>
        </p:nvSpPr>
        <p:spPr bwMode="auto">
          <a:xfrm>
            <a:off x="4211638" y="4652963"/>
            <a:ext cx="3228975" cy="528637"/>
          </a:xfrm>
          <a:prstGeom prst="rect">
            <a:avLst/>
          </a:prstGeom>
          <a:solidFill>
            <a:schemeClr val="bg2"/>
          </a:solidFill>
          <a:ln w="9525">
            <a:solidFill>
              <a:schemeClr val="tx1"/>
            </a:solidFill>
            <a:miter lim="800000"/>
            <a:headEnd/>
            <a:tailEnd/>
          </a:ln>
          <a:effectLst/>
        </p:spPr>
        <p:txBody>
          <a:bodyPr wrap="none" anchor="ctr">
            <a:spAutoFit/>
          </a:bodyPr>
          <a:lstStyle/>
          <a:p>
            <a:r>
              <a:rPr lang="ru-RU" sz="2800" b="1" i="0"/>
              <a:t>сужение зрачка</a:t>
            </a:r>
            <a:r>
              <a:rPr lang="en-US"/>
              <a:t> </a:t>
            </a:r>
          </a:p>
        </p:txBody>
      </p:sp>
      <p:sp>
        <p:nvSpPr>
          <p:cNvPr id="64521" name="AutoShape 9"/>
          <p:cNvSpPr>
            <a:spLocks noChangeArrowheads="1"/>
          </p:cNvSpPr>
          <p:nvPr/>
        </p:nvSpPr>
        <p:spPr bwMode="auto">
          <a:xfrm rot="7712759">
            <a:off x="763588" y="1693863"/>
            <a:ext cx="1798637" cy="661987"/>
          </a:xfrm>
          <a:prstGeom prst="rightArrow">
            <a:avLst>
              <a:gd name="adj1" fmla="val 23491"/>
              <a:gd name="adj2" fmla="val 27321"/>
            </a:avLst>
          </a:prstGeom>
          <a:solidFill>
            <a:schemeClr val="tx1"/>
          </a:solidFill>
          <a:ln w="9525">
            <a:noFill/>
            <a:miter lim="800000"/>
            <a:headEnd/>
            <a:tailEnd/>
          </a:ln>
          <a:effectLst/>
        </p:spPr>
        <p:txBody>
          <a:bodyPr wrap="none" anchor="ctr"/>
          <a:lstStyle/>
          <a:p>
            <a:endParaRPr lang="ru-RU"/>
          </a:p>
        </p:txBody>
      </p:sp>
      <p:sp>
        <p:nvSpPr>
          <p:cNvPr id="64522" name="AutoShape 10"/>
          <p:cNvSpPr>
            <a:spLocks noChangeArrowheads="1"/>
          </p:cNvSpPr>
          <p:nvPr/>
        </p:nvSpPr>
        <p:spPr bwMode="auto">
          <a:xfrm rot="5400000">
            <a:off x="1734344" y="2594769"/>
            <a:ext cx="3168650" cy="661988"/>
          </a:xfrm>
          <a:prstGeom prst="rightArrow">
            <a:avLst>
              <a:gd name="adj1" fmla="val 23491"/>
              <a:gd name="adj2" fmla="val 48132"/>
            </a:avLst>
          </a:prstGeom>
          <a:solidFill>
            <a:schemeClr val="tx1"/>
          </a:solidFill>
          <a:ln w="9525">
            <a:noFill/>
            <a:miter lim="800000"/>
            <a:headEnd/>
            <a:tailEnd/>
          </a:ln>
          <a:effectLst/>
        </p:spPr>
        <p:txBody>
          <a:bodyPr wrap="none" anchor="ctr"/>
          <a:lstStyle/>
          <a:p>
            <a:endParaRPr lang="ru-RU"/>
          </a:p>
        </p:txBody>
      </p:sp>
      <p:sp>
        <p:nvSpPr>
          <p:cNvPr id="64523" name="AutoShape 11"/>
          <p:cNvSpPr>
            <a:spLocks noChangeArrowheads="1"/>
          </p:cNvSpPr>
          <p:nvPr/>
        </p:nvSpPr>
        <p:spPr bwMode="auto">
          <a:xfrm rot="5400000">
            <a:off x="3966369" y="2594769"/>
            <a:ext cx="3168650" cy="661988"/>
          </a:xfrm>
          <a:prstGeom prst="rightArrow">
            <a:avLst>
              <a:gd name="adj1" fmla="val 23491"/>
              <a:gd name="adj2" fmla="val 48132"/>
            </a:avLst>
          </a:prstGeom>
          <a:solidFill>
            <a:schemeClr val="tx1"/>
          </a:solidFill>
          <a:ln w="9525">
            <a:noFill/>
            <a:miter lim="800000"/>
            <a:headEnd/>
            <a:tailEnd/>
          </a:ln>
          <a:effectLst/>
        </p:spPr>
        <p:txBody>
          <a:bodyPr wrap="none" anchor="ctr"/>
          <a:lstStyle/>
          <a:p>
            <a:endParaRPr lang="ru-RU"/>
          </a:p>
        </p:txBody>
      </p:sp>
      <p:sp>
        <p:nvSpPr>
          <p:cNvPr id="64524" name="AutoShape 12"/>
          <p:cNvSpPr>
            <a:spLocks noChangeArrowheads="1"/>
          </p:cNvSpPr>
          <p:nvPr/>
        </p:nvSpPr>
        <p:spPr bwMode="auto">
          <a:xfrm rot="3059574">
            <a:off x="6308725" y="1693863"/>
            <a:ext cx="1798637" cy="661988"/>
          </a:xfrm>
          <a:prstGeom prst="rightArrow">
            <a:avLst>
              <a:gd name="adj1" fmla="val 23491"/>
              <a:gd name="adj2" fmla="val 27321"/>
            </a:avLst>
          </a:prstGeom>
          <a:solidFill>
            <a:schemeClr val="tx1"/>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ox(in)">
                                      <p:cBhvr>
                                        <p:cTn id="7" dur="5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box(in)">
                                      <p:cBhvr>
                                        <p:cTn id="12" dur="500"/>
                                        <p:tgtEl>
                                          <p:spTgt spid="645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521"/>
                                        </p:tgtEl>
                                        <p:attrNameLst>
                                          <p:attrName>style.visibility</p:attrName>
                                        </p:attrNameLst>
                                      </p:cBhvr>
                                      <p:to>
                                        <p:strVal val="visible"/>
                                      </p:to>
                                    </p:set>
                                    <p:animEffect transition="in" filter="blinds(horizontal)">
                                      <p:cBhvr>
                                        <p:cTn id="17" dur="500"/>
                                        <p:tgtEl>
                                          <p:spTgt spid="6452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4522"/>
                                        </p:tgtEl>
                                        <p:attrNameLst>
                                          <p:attrName>style.visibility</p:attrName>
                                        </p:attrNameLst>
                                      </p:cBhvr>
                                      <p:to>
                                        <p:strVal val="visible"/>
                                      </p:to>
                                    </p:set>
                                    <p:animEffect transition="in" filter="blinds(horizontal)">
                                      <p:cBhvr>
                                        <p:cTn id="20" dur="500"/>
                                        <p:tgtEl>
                                          <p:spTgt spid="6452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4523"/>
                                        </p:tgtEl>
                                        <p:attrNameLst>
                                          <p:attrName>style.visibility</p:attrName>
                                        </p:attrNameLst>
                                      </p:cBhvr>
                                      <p:to>
                                        <p:strVal val="visible"/>
                                      </p:to>
                                    </p:set>
                                    <p:animEffect transition="in" filter="blinds(horizontal)">
                                      <p:cBhvr>
                                        <p:cTn id="23" dur="500"/>
                                        <p:tgtEl>
                                          <p:spTgt spid="6452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4524"/>
                                        </p:tgtEl>
                                        <p:attrNameLst>
                                          <p:attrName>style.visibility</p:attrName>
                                        </p:attrNameLst>
                                      </p:cBhvr>
                                      <p:to>
                                        <p:strVal val="visible"/>
                                      </p:to>
                                    </p:set>
                                    <p:animEffect transition="in" filter="blinds(horizontal)">
                                      <p:cBhvr>
                                        <p:cTn id="26" dur="500"/>
                                        <p:tgtEl>
                                          <p:spTgt spid="6452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4517"/>
                                        </p:tgtEl>
                                        <p:attrNameLst>
                                          <p:attrName>style.visibility</p:attrName>
                                        </p:attrNameLst>
                                      </p:cBhvr>
                                      <p:to>
                                        <p:strVal val="visible"/>
                                      </p:to>
                                    </p:set>
                                    <p:animEffect transition="in" filter="diamond(in)">
                                      <p:cBhvr>
                                        <p:cTn id="31" dur="2000"/>
                                        <p:tgtEl>
                                          <p:spTgt spid="64517"/>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64519"/>
                                        </p:tgtEl>
                                        <p:attrNameLst>
                                          <p:attrName>style.visibility</p:attrName>
                                        </p:attrNameLst>
                                      </p:cBhvr>
                                      <p:to>
                                        <p:strVal val="visible"/>
                                      </p:to>
                                    </p:set>
                                    <p:animEffect transition="in" filter="diamond(in)">
                                      <p:cBhvr>
                                        <p:cTn id="34" dur="2000"/>
                                        <p:tgtEl>
                                          <p:spTgt spid="64519"/>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64520"/>
                                        </p:tgtEl>
                                        <p:attrNameLst>
                                          <p:attrName>style.visibility</p:attrName>
                                        </p:attrNameLst>
                                      </p:cBhvr>
                                      <p:to>
                                        <p:strVal val="visible"/>
                                      </p:to>
                                    </p:set>
                                    <p:animEffect transition="in" filter="diamond(in)">
                                      <p:cBhvr>
                                        <p:cTn id="37" dur="2000"/>
                                        <p:tgtEl>
                                          <p:spTgt spid="64520"/>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64518"/>
                                        </p:tgtEl>
                                        <p:attrNameLst>
                                          <p:attrName>style.visibility</p:attrName>
                                        </p:attrNameLst>
                                      </p:cBhvr>
                                      <p:to>
                                        <p:strVal val="visible"/>
                                      </p:to>
                                    </p:set>
                                    <p:animEffect transition="in" filter="diamond(in)">
                                      <p:cBhvr>
                                        <p:cTn id="40" dur="20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16" grpId="0" animBg="1"/>
      <p:bldP spid="64517" grpId="0" animBg="1"/>
      <p:bldP spid="64518" grpId="0" animBg="1"/>
      <p:bldP spid="64519" grpId="0" animBg="1"/>
      <p:bldP spid="64520" grpId="0" animBg="1"/>
      <p:bldP spid="64521" grpId="0" animBg="1"/>
      <p:bldP spid="64522" grpId="0" animBg="1"/>
      <p:bldP spid="64523" grpId="0" animBg="1"/>
      <p:bldP spid="645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Адренорецепторы</a:t>
            </a:r>
            <a:endParaRPr lang="ru-RU" dirty="0"/>
          </a:p>
        </p:txBody>
      </p:sp>
      <p:sp>
        <p:nvSpPr>
          <p:cNvPr id="3" name="Содержимое 2"/>
          <p:cNvSpPr>
            <a:spLocks noGrp="1"/>
          </p:cNvSpPr>
          <p:nvPr>
            <p:ph idx="1"/>
          </p:nvPr>
        </p:nvSpPr>
        <p:spPr/>
        <p:txBody>
          <a:bodyPr/>
          <a:lstStyle/>
          <a:p>
            <a:r>
              <a:rPr lang="el-GR" dirty="0" smtClean="0"/>
              <a:t>α</a:t>
            </a:r>
            <a:r>
              <a:rPr lang="ru-RU" dirty="0" smtClean="0"/>
              <a:t> и </a:t>
            </a:r>
            <a:r>
              <a:rPr lang="el-GR" dirty="0" smtClean="0"/>
              <a:t>β</a:t>
            </a:r>
            <a:r>
              <a:rPr lang="ru-RU" dirty="0" smtClean="0"/>
              <a:t> </a:t>
            </a:r>
            <a:r>
              <a:rPr lang="ru-RU" dirty="0" err="1" smtClean="0"/>
              <a:t>адренорецепторы</a:t>
            </a:r>
            <a:r>
              <a:rPr lang="ru-RU" dirty="0" smtClean="0"/>
              <a:t> идентифицируются фармакологически по 2-ум критериям</a:t>
            </a:r>
          </a:p>
          <a:p>
            <a:pPr lvl="1"/>
            <a:r>
              <a:rPr lang="ru-RU" dirty="0" smtClean="0"/>
              <a:t>Выраженность эффектов катехоламинов </a:t>
            </a:r>
          </a:p>
          <a:p>
            <a:pPr lvl="2"/>
            <a:r>
              <a:rPr lang="el-GR" dirty="0" smtClean="0"/>
              <a:t>α</a:t>
            </a:r>
            <a:r>
              <a:rPr lang="ru-RU" dirty="0" smtClean="0"/>
              <a:t>-</a:t>
            </a:r>
            <a:r>
              <a:rPr lang="ru-RU" dirty="0" err="1" smtClean="0"/>
              <a:t>адренорецепторы</a:t>
            </a:r>
            <a:r>
              <a:rPr lang="ru-RU" dirty="0" smtClean="0"/>
              <a:t>: НА ≥А ›И(</a:t>
            </a:r>
            <a:r>
              <a:rPr lang="ru-RU" dirty="0" err="1" smtClean="0"/>
              <a:t>изопротеринол</a:t>
            </a:r>
            <a:r>
              <a:rPr lang="ru-RU" dirty="0" smtClean="0"/>
              <a:t>)</a:t>
            </a:r>
          </a:p>
          <a:p>
            <a:pPr lvl="2"/>
            <a:r>
              <a:rPr lang="el-GR" dirty="0" smtClean="0"/>
              <a:t>β</a:t>
            </a:r>
            <a:r>
              <a:rPr lang="ru-RU" dirty="0" smtClean="0"/>
              <a:t>-</a:t>
            </a:r>
            <a:r>
              <a:rPr lang="ru-RU" dirty="0" err="1" smtClean="0"/>
              <a:t>адренорецепторы</a:t>
            </a:r>
            <a:r>
              <a:rPr lang="ru-RU" dirty="0" smtClean="0"/>
              <a:t>: И ›А ›НА</a:t>
            </a:r>
          </a:p>
          <a:p>
            <a:pPr lvl="1"/>
            <a:r>
              <a:rPr lang="ru-RU" dirty="0" smtClean="0"/>
              <a:t>Эффекты </a:t>
            </a:r>
            <a:r>
              <a:rPr lang="ru-RU" dirty="0" err="1" smtClean="0"/>
              <a:t>симпатолитиков</a:t>
            </a:r>
            <a:r>
              <a:rPr lang="ru-RU" dirty="0" smtClean="0"/>
              <a:t> (</a:t>
            </a:r>
            <a:r>
              <a:rPr lang="ru-RU" dirty="0" err="1" smtClean="0"/>
              <a:t>адренблокаторы</a:t>
            </a:r>
            <a:r>
              <a:rPr lang="ru-RU" dirty="0" smtClean="0"/>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2" y="928670"/>
            <a:ext cx="4643438" cy="5072098"/>
          </a:xfrm>
        </p:spPr>
        <p:txBody>
          <a:bodyPr/>
          <a:lstStyle/>
          <a:p>
            <a:r>
              <a:rPr lang="ru-RU" sz="3200" dirty="0" smtClean="0"/>
              <a:t>Катехоламины, взаимодействующие с </a:t>
            </a:r>
            <a:r>
              <a:rPr lang="ru-RU" sz="3200" dirty="0" err="1" smtClean="0"/>
              <a:t>адренорецепторами</a:t>
            </a:r>
            <a:endParaRPr lang="ru-RU" sz="3200" dirty="0"/>
          </a:p>
        </p:txBody>
      </p:sp>
      <p:pic>
        <p:nvPicPr>
          <p:cNvPr id="4" name="Picture 3"/>
          <p:cNvPicPr>
            <a:picLocks noGrp="1" noChangeAspect="1" noChangeArrowheads="1"/>
          </p:cNvPicPr>
          <p:nvPr>
            <p:ph idx="1"/>
          </p:nvPr>
        </p:nvPicPr>
        <p:blipFill>
          <a:blip r:embed="rId2"/>
          <a:srcRect/>
          <a:stretch>
            <a:fillRect/>
          </a:stretch>
        </p:blipFill>
        <p:spPr>
          <a:xfrm>
            <a:off x="0" y="0"/>
            <a:ext cx="4429124" cy="6855127"/>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0"/>
            <a:ext cx="9144000" cy="1371600"/>
          </a:xfrm>
          <a:solidFill>
            <a:schemeClr val="bg2"/>
          </a:solidFill>
          <a:ln>
            <a:solidFill>
              <a:schemeClr val="tx1"/>
            </a:solidFill>
          </a:ln>
        </p:spPr>
        <p:txBody>
          <a:bodyPr/>
          <a:lstStyle/>
          <a:p>
            <a:r>
              <a:rPr lang="ru-RU" sz="3200" b="1"/>
              <a:t>Характеристика </a:t>
            </a:r>
            <a:r>
              <a:rPr lang="en-US" sz="3200" b="1"/>
              <a:t>α</a:t>
            </a:r>
            <a:r>
              <a:rPr lang="ru-RU" sz="3200" b="1"/>
              <a:t>-адренорецепторов</a:t>
            </a:r>
          </a:p>
        </p:txBody>
      </p:sp>
      <p:sp>
        <p:nvSpPr>
          <p:cNvPr id="24579" name="Rectangle 3"/>
          <p:cNvSpPr>
            <a:spLocks noGrp="1" noChangeArrowheads="1"/>
          </p:cNvSpPr>
          <p:nvPr>
            <p:ph type="body" idx="4294967295"/>
          </p:nvPr>
        </p:nvSpPr>
        <p:spPr>
          <a:xfrm>
            <a:off x="457200" y="1484313"/>
            <a:ext cx="8229600" cy="5257800"/>
          </a:xfrm>
        </p:spPr>
        <p:txBody>
          <a:bodyPr/>
          <a:lstStyle/>
          <a:p>
            <a:pPr>
              <a:lnSpc>
                <a:spcPct val="90000"/>
              </a:lnSpc>
              <a:buFont typeface="Wingdings" pitchFamily="2" charset="2"/>
              <a:buNone/>
            </a:pPr>
            <a:r>
              <a:rPr lang="ru-RU" sz="2400" b="1"/>
              <a:t>    Виды:</a:t>
            </a:r>
            <a:r>
              <a:rPr lang="ru-RU" sz="2400"/>
              <a:t> </a:t>
            </a:r>
            <a:r>
              <a:rPr lang="en-US" sz="2400"/>
              <a:t>α</a:t>
            </a:r>
            <a:r>
              <a:rPr lang="en-US" sz="2400" i="1" baseline="-25000"/>
              <a:t>1</a:t>
            </a:r>
            <a:r>
              <a:rPr lang="ru-RU" sz="2400"/>
              <a:t>-адренорецепторы и </a:t>
            </a:r>
            <a:r>
              <a:rPr lang="en-US" sz="2400"/>
              <a:t>α</a:t>
            </a:r>
            <a:r>
              <a:rPr lang="ru-RU" sz="2400" i="1" baseline="-25000"/>
              <a:t>2</a:t>
            </a:r>
            <a:r>
              <a:rPr lang="ru-RU" sz="2400"/>
              <a:t>-адренорецепторы</a:t>
            </a:r>
          </a:p>
          <a:p>
            <a:pPr>
              <a:lnSpc>
                <a:spcPct val="90000"/>
              </a:lnSpc>
              <a:buFont typeface="Wingdings" pitchFamily="2" charset="2"/>
              <a:buNone/>
            </a:pPr>
            <a:r>
              <a:rPr lang="ru-RU" sz="2400"/>
              <a:t>   </a:t>
            </a:r>
            <a:r>
              <a:rPr lang="ru-RU" sz="2400" b="1"/>
              <a:t>Локализация:</a:t>
            </a:r>
          </a:p>
          <a:p>
            <a:pPr>
              <a:lnSpc>
                <a:spcPct val="90000"/>
              </a:lnSpc>
              <a:buFont typeface="Wingdings" pitchFamily="2" charset="2"/>
              <a:buNone/>
            </a:pPr>
            <a:r>
              <a:rPr lang="ru-RU" sz="2400"/>
              <a:t> </a:t>
            </a:r>
            <a:r>
              <a:rPr lang="en-US" sz="2400"/>
              <a:t>α</a:t>
            </a:r>
            <a:r>
              <a:rPr lang="en-US" sz="2400" i="1" baseline="-25000"/>
              <a:t>1</a:t>
            </a:r>
            <a:r>
              <a:rPr lang="ru-RU" sz="2400"/>
              <a:t>-адренорецепторы</a:t>
            </a:r>
            <a:r>
              <a:rPr lang="ru-RU" sz="2400" b="1"/>
              <a:t> - </a:t>
            </a:r>
            <a:r>
              <a:rPr lang="ru-RU" sz="2400"/>
              <a:t>клеточные мембраны гладкомышечных клеток (кроме бронхов), </a:t>
            </a:r>
          </a:p>
          <a:p>
            <a:pPr>
              <a:lnSpc>
                <a:spcPct val="90000"/>
              </a:lnSpc>
              <a:buFont typeface="Wingdings" pitchFamily="2" charset="2"/>
              <a:buNone/>
            </a:pPr>
            <a:r>
              <a:rPr lang="ru-RU" sz="2400" b="1"/>
              <a:t> </a:t>
            </a:r>
            <a:r>
              <a:rPr lang="en-US" sz="2400"/>
              <a:t>α</a:t>
            </a:r>
            <a:r>
              <a:rPr lang="ru-RU" sz="2400" i="1" baseline="-25000"/>
              <a:t>2</a:t>
            </a:r>
            <a:r>
              <a:rPr lang="ru-RU" sz="2400"/>
              <a:t>-адренорецепторы</a:t>
            </a:r>
            <a:r>
              <a:rPr lang="ru-RU" sz="2400" b="1"/>
              <a:t> -</a:t>
            </a:r>
            <a:r>
              <a:rPr lang="ru-RU" sz="2400"/>
              <a:t> жировые клетки, пресинаптические нервные терминали.</a:t>
            </a:r>
          </a:p>
          <a:p>
            <a:pPr>
              <a:lnSpc>
                <a:spcPct val="90000"/>
              </a:lnSpc>
              <a:buFont typeface="Wingdings" pitchFamily="2" charset="2"/>
              <a:buNone/>
            </a:pPr>
            <a:r>
              <a:rPr lang="ru-RU" sz="2400"/>
              <a:t>   </a:t>
            </a:r>
            <a:r>
              <a:rPr lang="ru-RU" sz="2400" b="1"/>
              <a:t>Механизм действия</a:t>
            </a:r>
            <a:r>
              <a:rPr lang="ru-RU" sz="2400"/>
              <a:t>: мембрано-внутриклеточный.</a:t>
            </a:r>
          </a:p>
          <a:p>
            <a:pPr>
              <a:lnSpc>
                <a:spcPct val="90000"/>
              </a:lnSpc>
              <a:buFont typeface="Wingdings" pitchFamily="2" charset="2"/>
              <a:buNone/>
            </a:pPr>
            <a:r>
              <a:rPr lang="ru-RU" sz="2400"/>
              <a:t>   </a:t>
            </a:r>
            <a:r>
              <a:rPr lang="ru-RU" sz="2400" b="1"/>
              <a:t>Вторичный посредник</a:t>
            </a:r>
            <a:r>
              <a:rPr lang="ru-RU" sz="2400"/>
              <a:t>: инозитолтрифосфат и Са</a:t>
            </a:r>
            <a:r>
              <a:rPr lang="ru-RU" sz="2400" baseline="30000"/>
              <a:t>2+</a:t>
            </a:r>
            <a:r>
              <a:rPr lang="ru-RU" sz="2400"/>
              <a:t>, ингибирует активность аденилатциклазы и уменьшает концентрацию цАМФ.</a:t>
            </a:r>
          </a:p>
          <a:p>
            <a:pPr>
              <a:lnSpc>
                <a:spcPct val="90000"/>
              </a:lnSpc>
              <a:buFont typeface="Wingdings" pitchFamily="2" charset="2"/>
              <a:buNone/>
            </a:pPr>
            <a:r>
              <a:rPr lang="ru-RU" sz="2400"/>
              <a:t>   </a:t>
            </a:r>
            <a:r>
              <a:rPr lang="ru-RU" sz="2400" b="1"/>
              <a:t>Чувствительность</a:t>
            </a:r>
            <a:r>
              <a:rPr lang="ru-RU" sz="2400"/>
              <a:t> </a:t>
            </a:r>
            <a:r>
              <a:rPr lang="ru-RU" sz="2400" b="1"/>
              <a:t>к лигандам</a:t>
            </a:r>
            <a:r>
              <a:rPr lang="ru-RU" sz="2400"/>
              <a:t>: максимальна к норадреналину и минимальна к адреналину.</a:t>
            </a:r>
          </a:p>
          <a:p>
            <a:pPr>
              <a:lnSpc>
                <a:spcPct val="90000"/>
              </a:lnSpc>
              <a:buFont typeface="Wingdings" pitchFamily="2" charset="2"/>
              <a:buNone/>
            </a:pPr>
            <a:r>
              <a:rPr lang="ru-RU" sz="2400"/>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4579">
                                            <p:txEl>
                                              <p:pRg st="0" end="0"/>
                                            </p:txEl>
                                          </p:spTgt>
                                        </p:tgtEl>
                                        <p:attrNameLst>
                                          <p:attrName>style.visibility</p:attrName>
                                        </p:attrNameLst>
                                      </p:cBhvr>
                                      <p:to>
                                        <p:strVal val="visible"/>
                                      </p:to>
                                    </p:set>
                                    <p:anim calcmode="lin" valueType="num">
                                      <p:cBhvr>
                                        <p:cTn id="12" dur="500" fill="hold"/>
                                        <p:tgtEl>
                                          <p:spTgt spid="2457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4579">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457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457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457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4579">
                                            <p:txEl>
                                              <p:pRg st="1" end="1"/>
                                            </p:txEl>
                                          </p:spTgt>
                                        </p:tgtEl>
                                        <p:attrNameLst>
                                          <p:attrName>style.visibility</p:attrName>
                                        </p:attrNameLst>
                                      </p:cBhvr>
                                      <p:to>
                                        <p:strVal val="visible"/>
                                      </p:to>
                                    </p:set>
                                    <p:anim calcmode="lin" valueType="num">
                                      <p:cBhvr>
                                        <p:cTn id="21" dur="500" fill="hold"/>
                                        <p:tgtEl>
                                          <p:spTgt spid="2457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4579">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2457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457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457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24579">
                                            <p:txEl>
                                              <p:pRg st="2" end="2"/>
                                            </p:txEl>
                                          </p:spTgt>
                                        </p:tgtEl>
                                        <p:attrNameLst>
                                          <p:attrName>style.visibility</p:attrName>
                                        </p:attrNameLst>
                                      </p:cBhvr>
                                      <p:to>
                                        <p:strVal val="visible"/>
                                      </p:to>
                                    </p:set>
                                    <p:anim calcmode="lin" valueType="num">
                                      <p:cBhvr>
                                        <p:cTn id="30" dur="500" fill="hold"/>
                                        <p:tgtEl>
                                          <p:spTgt spid="2457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4579">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2457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457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457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24579">
                                            <p:txEl>
                                              <p:pRg st="3" end="3"/>
                                            </p:txEl>
                                          </p:spTgt>
                                        </p:tgtEl>
                                        <p:attrNameLst>
                                          <p:attrName>style.visibility</p:attrName>
                                        </p:attrNameLst>
                                      </p:cBhvr>
                                      <p:to>
                                        <p:strVal val="visible"/>
                                      </p:to>
                                    </p:set>
                                    <p:anim calcmode="lin" valueType="num">
                                      <p:cBhvr>
                                        <p:cTn id="39" dur="500" fill="hold"/>
                                        <p:tgtEl>
                                          <p:spTgt spid="2457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4579">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2457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457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4579">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24579">
                                            <p:txEl>
                                              <p:pRg st="4" end="4"/>
                                            </p:txEl>
                                          </p:spTgt>
                                        </p:tgtEl>
                                        <p:attrNameLst>
                                          <p:attrName>style.visibility</p:attrName>
                                        </p:attrNameLst>
                                      </p:cBhvr>
                                      <p:to>
                                        <p:strVal val="visible"/>
                                      </p:to>
                                    </p:set>
                                    <p:anim calcmode="lin" valueType="num">
                                      <p:cBhvr>
                                        <p:cTn id="48" dur="500" fill="hold"/>
                                        <p:tgtEl>
                                          <p:spTgt spid="2457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4579">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2457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457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4579">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24579">
                                            <p:txEl>
                                              <p:pRg st="5" end="5"/>
                                            </p:txEl>
                                          </p:spTgt>
                                        </p:tgtEl>
                                        <p:attrNameLst>
                                          <p:attrName>style.visibility</p:attrName>
                                        </p:attrNameLst>
                                      </p:cBhvr>
                                      <p:to>
                                        <p:strVal val="visible"/>
                                      </p:to>
                                    </p:set>
                                    <p:anim calcmode="lin" valueType="num">
                                      <p:cBhvr>
                                        <p:cTn id="57" dur="500" fill="hold"/>
                                        <p:tgtEl>
                                          <p:spTgt spid="2457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24579">
                                            <p:txEl>
                                              <p:pRg st="5" end="5"/>
                                            </p:txEl>
                                          </p:spTgt>
                                        </p:tgtEl>
                                        <p:attrNameLst>
                                          <p:attrName>ppt_y</p:attrName>
                                        </p:attrNameLst>
                                      </p:cBhvr>
                                      <p:tavLst>
                                        <p:tav tm="0">
                                          <p:val>
                                            <p:strVal val="#ppt_y"/>
                                          </p:val>
                                        </p:tav>
                                        <p:tav tm="100000">
                                          <p:val>
                                            <p:strVal val="#ppt_y"/>
                                          </p:val>
                                        </p:tav>
                                      </p:tavLst>
                                    </p:anim>
                                    <p:anim calcmode="lin" valueType="num">
                                      <p:cBhvr>
                                        <p:cTn id="59" dur="500" fill="hold"/>
                                        <p:tgtEl>
                                          <p:spTgt spid="2457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2457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24579">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24579">
                                            <p:txEl>
                                              <p:pRg st="6" end="6"/>
                                            </p:txEl>
                                          </p:spTgt>
                                        </p:tgtEl>
                                        <p:attrNameLst>
                                          <p:attrName>style.visibility</p:attrName>
                                        </p:attrNameLst>
                                      </p:cBhvr>
                                      <p:to>
                                        <p:strVal val="visible"/>
                                      </p:to>
                                    </p:set>
                                    <p:anim calcmode="lin" valueType="num">
                                      <p:cBhvr>
                                        <p:cTn id="66" dur="500" fill="hold"/>
                                        <p:tgtEl>
                                          <p:spTgt spid="24579">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4579">
                                            <p:txEl>
                                              <p:pRg st="6" end="6"/>
                                            </p:txEl>
                                          </p:spTgt>
                                        </p:tgtEl>
                                        <p:attrNameLst>
                                          <p:attrName>ppt_y</p:attrName>
                                        </p:attrNameLst>
                                      </p:cBhvr>
                                      <p:tavLst>
                                        <p:tav tm="0">
                                          <p:val>
                                            <p:strVal val="#ppt_y"/>
                                          </p:val>
                                        </p:tav>
                                        <p:tav tm="100000">
                                          <p:val>
                                            <p:strVal val="#ppt_y"/>
                                          </p:val>
                                        </p:tav>
                                      </p:tavLst>
                                    </p:anim>
                                    <p:anim calcmode="lin" valueType="num">
                                      <p:cBhvr>
                                        <p:cTn id="68" dur="500" fill="hold"/>
                                        <p:tgtEl>
                                          <p:spTgt spid="24579">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4579">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4579">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24579">
                                            <p:txEl>
                                              <p:pRg st="7" end="7"/>
                                            </p:txEl>
                                          </p:spTgt>
                                        </p:tgtEl>
                                        <p:attrNameLst>
                                          <p:attrName>style.visibility</p:attrName>
                                        </p:attrNameLst>
                                      </p:cBhvr>
                                      <p:to>
                                        <p:strVal val="visible"/>
                                      </p:to>
                                    </p:set>
                                    <p:anim calcmode="lin" valueType="num">
                                      <p:cBhvr>
                                        <p:cTn id="75" dur="500" fill="hold"/>
                                        <p:tgtEl>
                                          <p:spTgt spid="24579">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4579">
                                            <p:txEl>
                                              <p:pRg st="7" end="7"/>
                                            </p:txEl>
                                          </p:spTgt>
                                        </p:tgtEl>
                                        <p:attrNameLst>
                                          <p:attrName>ppt_y</p:attrName>
                                        </p:attrNameLst>
                                      </p:cBhvr>
                                      <p:tavLst>
                                        <p:tav tm="0">
                                          <p:val>
                                            <p:strVal val="#ppt_y"/>
                                          </p:val>
                                        </p:tav>
                                        <p:tav tm="100000">
                                          <p:val>
                                            <p:strVal val="#ppt_y"/>
                                          </p:val>
                                        </p:tav>
                                      </p:tavLst>
                                    </p:anim>
                                    <p:anim calcmode="lin" valueType="num">
                                      <p:cBhvr>
                                        <p:cTn id="77" dur="500" fill="hold"/>
                                        <p:tgtEl>
                                          <p:spTgt spid="24579">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4579">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468313" y="836613"/>
            <a:ext cx="8229600" cy="5691187"/>
          </a:xfrm>
        </p:spPr>
        <p:txBody>
          <a:bodyPr/>
          <a:lstStyle/>
          <a:p>
            <a:pPr marL="609600" indent="-609600">
              <a:lnSpc>
                <a:spcPct val="90000"/>
              </a:lnSpc>
              <a:buFont typeface="Wingdings" pitchFamily="2" charset="2"/>
              <a:buAutoNum type="arabicPeriod"/>
            </a:pPr>
            <a:r>
              <a:rPr lang="ru-RU" dirty="0"/>
              <a:t>Регулирует интенсивность метаболизма и соотношение анаболизма и катаболизма;</a:t>
            </a:r>
          </a:p>
          <a:p>
            <a:pPr marL="609600" indent="-609600">
              <a:lnSpc>
                <a:spcPct val="90000"/>
              </a:lnSpc>
              <a:buFont typeface="Wingdings" pitchFamily="2" charset="2"/>
              <a:buAutoNum type="arabicPeriod"/>
            </a:pPr>
            <a:r>
              <a:rPr lang="ru-RU" dirty="0"/>
              <a:t>Обеспечивает поддержание постоянства параметров гомеостаза в условиях изменения окружающей среды;</a:t>
            </a:r>
          </a:p>
          <a:p>
            <a:pPr marL="609600" indent="-609600">
              <a:lnSpc>
                <a:spcPct val="90000"/>
              </a:lnSpc>
              <a:buFont typeface="Wingdings" pitchFamily="2" charset="2"/>
              <a:buAutoNum type="arabicPeriod"/>
            </a:pPr>
            <a:r>
              <a:rPr lang="ru-RU" dirty="0"/>
              <a:t> Создает условия для дифференцировки и развития тканей;</a:t>
            </a:r>
          </a:p>
          <a:p>
            <a:pPr marL="609600" indent="-609600">
              <a:lnSpc>
                <a:spcPct val="90000"/>
              </a:lnSpc>
              <a:buFont typeface="Wingdings" pitchFamily="2" charset="2"/>
              <a:buAutoNum type="arabicPeriod"/>
            </a:pPr>
            <a:r>
              <a:rPr lang="ru-RU" dirty="0"/>
              <a:t>Обеспечивает рост организма;</a:t>
            </a:r>
          </a:p>
          <a:p>
            <a:pPr marL="609600" indent="-609600">
              <a:lnSpc>
                <a:spcPct val="90000"/>
              </a:lnSpc>
              <a:buFont typeface="Wingdings" pitchFamily="2" charset="2"/>
              <a:buAutoNum type="arabicPeriod"/>
            </a:pPr>
            <a:r>
              <a:rPr lang="ru-RU" dirty="0"/>
              <a:t>Обеспечивает размножение.</a:t>
            </a:r>
          </a:p>
        </p:txBody>
      </p:sp>
      <p:sp>
        <p:nvSpPr>
          <p:cNvPr id="5124" name="Rectangle 4"/>
          <p:cNvSpPr>
            <a:spLocks noChangeArrowheads="1"/>
          </p:cNvSpPr>
          <p:nvPr/>
        </p:nvSpPr>
        <p:spPr bwMode="auto">
          <a:xfrm>
            <a:off x="0" y="0"/>
            <a:ext cx="9144000" cy="588963"/>
          </a:xfrm>
          <a:prstGeom prst="rect">
            <a:avLst/>
          </a:prstGeom>
          <a:solidFill>
            <a:schemeClr val="bg2"/>
          </a:solidFill>
          <a:ln w="9525">
            <a:solidFill>
              <a:schemeClr val="tx1"/>
            </a:solidFill>
            <a:miter lim="800000"/>
            <a:headEnd/>
            <a:tailEnd/>
          </a:ln>
          <a:effectLst/>
        </p:spPr>
        <p:txBody>
          <a:bodyPr>
            <a:spAutoFit/>
          </a:bodyPr>
          <a:lstStyle/>
          <a:p>
            <a:pPr algn="ctr">
              <a:defRPr/>
            </a:pPr>
            <a:r>
              <a:rPr lang="ru-RU" sz="3200" b="1">
                <a:effectLst>
                  <a:outerShdw blurRad="38100" dist="38100" dir="2700000" algn="tl">
                    <a:srgbClr val="000000"/>
                  </a:outerShdw>
                </a:effectLst>
                <a:latin typeface="Tahoma" pitchFamily="34" charset="0"/>
              </a:rPr>
              <a:t>Функции вегетативной нервной системы</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ox(in)">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123">
                                            <p:txEl>
                                              <p:pRg st="0" end="0"/>
                                            </p:txEl>
                                          </p:spTgt>
                                        </p:tgtEl>
                                        <p:attrNameLst>
                                          <p:attrName>style.visibility</p:attrName>
                                        </p:attrNameLst>
                                      </p:cBhvr>
                                      <p:to>
                                        <p:strVal val="visible"/>
                                      </p:to>
                                    </p:set>
                                    <p:anim calcmode="lin" valueType="num">
                                      <p:cBhvr>
                                        <p:cTn id="12" dur="500" fill="hold"/>
                                        <p:tgtEl>
                                          <p:spTgt spid="51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12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1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1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12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5123">
                                            <p:txEl>
                                              <p:pRg st="1" end="1"/>
                                            </p:txEl>
                                          </p:spTgt>
                                        </p:tgtEl>
                                        <p:attrNameLst>
                                          <p:attrName>style.visibility</p:attrName>
                                        </p:attrNameLst>
                                      </p:cBhvr>
                                      <p:to>
                                        <p:strVal val="visible"/>
                                      </p:to>
                                    </p:set>
                                    <p:anim calcmode="lin" valueType="num">
                                      <p:cBhvr>
                                        <p:cTn id="21" dur="500" fill="hold"/>
                                        <p:tgtEl>
                                          <p:spTgt spid="512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12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512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12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12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5123">
                                            <p:txEl>
                                              <p:pRg st="2" end="2"/>
                                            </p:txEl>
                                          </p:spTgt>
                                        </p:tgtEl>
                                        <p:attrNameLst>
                                          <p:attrName>style.visibility</p:attrName>
                                        </p:attrNameLst>
                                      </p:cBhvr>
                                      <p:to>
                                        <p:strVal val="visible"/>
                                      </p:to>
                                    </p:set>
                                    <p:anim calcmode="lin" valueType="num">
                                      <p:cBhvr>
                                        <p:cTn id="30" dur="500" fill="hold"/>
                                        <p:tgtEl>
                                          <p:spTgt spid="512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123">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512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12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12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5123">
                                            <p:txEl>
                                              <p:pRg st="3" end="3"/>
                                            </p:txEl>
                                          </p:spTgt>
                                        </p:tgtEl>
                                        <p:attrNameLst>
                                          <p:attrName>style.visibility</p:attrName>
                                        </p:attrNameLst>
                                      </p:cBhvr>
                                      <p:to>
                                        <p:strVal val="visible"/>
                                      </p:to>
                                    </p:set>
                                    <p:anim calcmode="lin" valueType="num">
                                      <p:cBhvr>
                                        <p:cTn id="39" dur="500" fill="hold"/>
                                        <p:tgtEl>
                                          <p:spTgt spid="512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12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512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12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12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5123">
                                            <p:txEl>
                                              <p:pRg st="4" end="4"/>
                                            </p:txEl>
                                          </p:spTgt>
                                        </p:tgtEl>
                                        <p:attrNameLst>
                                          <p:attrName>style.visibility</p:attrName>
                                        </p:attrNameLst>
                                      </p:cBhvr>
                                      <p:to>
                                        <p:strVal val="visible"/>
                                      </p:to>
                                    </p:set>
                                    <p:anim calcmode="lin" valueType="num">
                                      <p:cBhvr>
                                        <p:cTn id="48" dur="500" fill="hold"/>
                                        <p:tgtEl>
                                          <p:spTgt spid="512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5123">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512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512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4294967295"/>
          </p:nvPr>
        </p:nvSpPr>
        <p:spPr>
          <a:xfrm>
            <a:off x="0" y="692150"/>
            <a:ext cx="9144000" cy="5691188"/>
          </a:xfrm>
        </p:spPr>
        <p:txBody>
          <a:bodyPr/>
          <a:lstStyle/>
          <a:p>
            <a:pPr>
              <a:lnSpc>
                <a:spcPct val="90000"/>
              </a:lnSpc>
              <a:buFont typeface="Wingdings" pitchFamily="2" charset="2"/>
              <a:buNone/>
            </a:pPr>
            <a:r>
              <a:rPr lang="ru-RU" sz="2400" b="1"/>
              <a:t>	</a:t>
            </a:r>
            <a:r>
              <a:rPr lang="ru-RU" b="1"/>
              <a:t>Характеристика </a:t>
            </a:r>
            <a:r>
              <a:rPr lang="en-US" b="1"/>
              <a:t>β</a:t>
            </a:r>
            <a:r>
              <a:rPr lang="ru-RU" b="1"/>
              <a:t>-адренорецепторов</a:t>
            </a:r>
            <a:endParaRPr lang="ru-RU"/>
          </a:p>
          <a:p>
            <a:pPr>
              <a:lnSpc>
                <a:spcPct val="90000"/>
              </a:lnSpc>
              <a:buFont typeface="Wingdings" pitchFamily="2" charset="2"/>
              <a:buNone/>
            </a:pPr>
            <a:r>
              <a:rPr lang="ru-RU" sz="2400"/>
              <a:t>	</a:t>
            </a:r>
          </a:p>
          <a:p>
            <a:pPr>
              <a:lnSpc>
                <a:spcPct val="90000"/>
              </a:lnSpc>
              <a:buFont typeface="Wingdings" pitchFamily="2" charset="2"/>
              <a:buNone/>
            </a:pPr>
            <a:r>
              <a:rPr lang="ru-RU" sz="2400"/>
              <a:t>    </a:t>
            </a:r>
            <a:r>
              <a:rPr lang="ru-RU" sz="2400" b="1"/>
              <a:t>Виды:</a:t>
            </a:r>
            <a:r>
              <a:rPr lang="ru-RU" sz="2400"/>
              <a:t> </a:t>
            </a:r>
            <a:r>
              <a:rPr lang="en-US" sz="2400"/>
              <a:t>β</a:t>
            </a:r>
            <a:r>
              <a:rPr lang="ru-RU" sz="2400" baseline="-25000"/>
              <a:t>1</a:t>
            </a:r>
            <a:r>
              <a:rPr lang="ru-RU" sz="2400"/>
              <a:t>-адренорецепторы и  </a:t>
            </a:r>
            <a:r>
              <a:rPr lang="en-US" sz="2400"/>
              <a:t>β</a:t>
            </a:r>
            <a:r>
              <a:rPr lang="ru-RU" sz="2400" i="1" baseline="-25000"/>
              <a:t>2</a:t>
            </a:r>
            <a:r>
              <a:rPr lang="ru-RU" sz="2400"/>
              <a:t>-адренорецепторы</a:t>
            </a:r>
          </a:p>
          <a:p>
            <a:pPr>
              <a:lnSpc>
                <a:spcPct val="90000"/>
              </a:lnSpc>
              <a:buFont typeface="Wingdings" pitchFamily="2" charset="2"/>
              <a:buNone/>
            </a:pPr>
            <a:r>
              <a:rPr lang="ru-RU" sz="2400" b="1"/>
              <a:t>    Локализация</a:t>
            </a:r>
            <a:r>
              <a:rPr lang="ru-RU" sz="2400"/>
              <a:t>:</a:t>
            </a:r>
          </a:p>
          <a:p>
            <a:pPr>
              <a:lnSpc>
                <a:spcPct val="90000"/>
              </a:lnSpc>
              <a:buFont typeface="Wingdings" pitchFamily="2" charset="2"/>
              <a:buNone/>
            </a:pPr>
            <a:r>
              <a:rPr lang="ru-RU" sz="2400"/>
              <a:t>    </a:t>
            </a:r>
            <a:r>
              <a:rPr lang="en-US" sz="2400"/>
              <a:t>β</a:t>
            </a:r>
            <a:r>
              <a:rPr lang="ru-RU" sz="2400" baseline="-25000"/>
              <a:t>1</a:t>
            </a:r>
            <a:r>
              <a:rPr lang="ru-RU" sz="2400"/>
              <a:t>-адренорецепторы: клеточная мембрана кардиомиоцитов,</a:t>
            </a:r>
          </a:p>
          <a:p>
            <a:pPr>
              <a:lnSpc>
                <a:spcPct val="90000"/>
              </a:lnSpc>
              <a:buFont typeface="Wingdings" pitchFamily="2" charset="2"/>
              <a:buNone/>
            </a:pPr>
            <a:r>
              <a:rPr lang="ru-RU" sz="2400"/>
              <a:t>    </a:t>
            </a:r>
            <a:r>
              <a:rPr lang="en-US" sz="2400"/>
              <a:t>β</a:t>
            </a:r>
            <a:r>
              <a:rPr lang="ru-RU" sz="2400" i="1" baseline="-25000"/>
              <a:t>2</a:t>
            </a:r>
            <a:r>
              <a:rPr lang="ru-RU" sz="2400"/>
              <a:t>-адренорецепторы: клеточная мембрана гладких мышц сосудов, бронхов, ЖКТ.</a:t>
            </a:r>
          </a:p>
          <a:p>
            <a:pPr>
              <a:lnSpc>
                <a:spcPct val="90000"/>
              </a:lnSpc>
              <a:buFont typeface="Wingdings" pitchFamily="2" charset="2"/>
              <a:buNone/>
            </a:pPr>
            <a:r>
              <a:rPr lang="ru-RU" sz="2400"/>
              <a:t>	</a:t>
            </a:r>
            <a:r>
              <a:rPr lang="ru-RU" sz="2400" b="1"/>
              <a:t>Механизм действия</a:t>
            </a:r>
            <a:r>
              <a:rPr lang="ru-RU" sz="2400"/>
              <a:t>: мембрано-внутриклеточный.</a:t>
            </a:r>
          </a:p>
          <a:p>
            <a:pPr>
              <a:lnSpc>
                <a:spcPct val="90000"/>
              </a:lnSpc>
              <a:buFont typeface="Wingdings" pitchFamily="2" charset="2"/>
              <a:buNone/>
            </a:pPr>
            <a:r>
              <a:rPr lang="ru-RU" sz="2400"/>
              <a:t>    </a:t>
            </a:r>
            <a:r>
              <a:rPr lang="ru-RU" sz="2400" b="1"/>
              <a:t>Вторичный посредник</a:t>
            </a:r>
            <a:r>
              <a:rPr lang="ru-RU" sz="2400"/>
              <a:t> - цАМФ</a:t>
            </a:r>
          </a:p>
          <a:p>
            <a:pPr>
              <a:lnSpc>
                <a:spcPct val="90000"/>
              </a:lnSpc>
              <a:buFont typeface="Wingdings" pitchFamily="2" charset="2"/>
              <a:buNone/>
            </a:pPr>
            <a:r>
              <a:rPr lang="ru-RU" sz="2400"/>
              <a:t>	</a:t>
            </a:r>
            <a:r>
              <a:rPr lang="ru-RU" sz="2400" b="1"/>
              <a:t>Чувствительность</a:t>
            </a:r>
            <a:r>
              <a:rPr lang="ru-RU" sz="2400"/>
              <a:t> </a:t>
            </a:r>
            <a:r>
              <a:rPr lang="ru-RU" sz="2400" b="1"/>
              <a:t>к лигандам</a:t>
            </a:r>
            <a:r>
              <a:rPr lang="ru-RU" sz="2400"/>
              <a:t>: максимальна в изопротеренолу, затем к адреналину, минимальна к норадреналину.</a:t>
            </a:r>
          </a:p>
          <a:p>
            <a:pPr>
              <a:lnSpc>
                <a:spcPct val="90000"/>
              </a:lnSpc>
              <a:buFont typeface="Wingdings" pitchFamily="2" charset="2"/>
              <a:buNone/>
            </a:pPr>
            <a:r>
              <a:rPr lang="ru-RU" sz="2400"/>
              <a:t>	</a:t>
            </a:r>
            <a:r>
              <a:rPr lang="ru-RU" sz="2400" b="1"/>
              <a:t>	</a:t>
            </a:r>
            <a:endParaRPr lang="ru-RU" sz="24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60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560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60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60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5603">
                                            <p:txEl>
                                              <p:pRg st="1" end="1"/>
                                            </p:txEl>
                                          </p:spTgt>
                                        </p:tgtEl>
                                        <p:attrNameLst>
                                          <p:attrName>style.visibility</p:attrName>
                                        </p:attrNameLst>
                                      </p:cBhvr>
                                      <p:to>
                                        <p:strVal val="visible"/>
                                      </p:to>
                                    </p:set>
                                    <p:anim calcmode="lin" valueType="num">
                                      <p:cBhvr>
                                        <p:cTn id="16" dur="500" fill="hold"/>
                                        <p:tgtEl>
                                          <p:spTgt spid="2560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60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560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60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560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5603">
                                            <p:txEl>
                                              <p:pRg st="2" end="2"/>
                                            </p:txEl>
                                          </p:spTgt>
                                        </p:tgtEl>
                                        <p:attrNameLst>
                                          <p:attrName>style.visibility</p:attrName>
                                        </p:attrNameLst>
                                      </p:cBhvr>
                                      <p:to>
                                        <p:strVal val="visible"/>
                                      </p:to>
                                    </p:set>
                                    <p:anim calcmode="lin" valueType="num">
                                      <p:cBhvr>
                                        <p:cTn id="25" dur="500" fill="hold"/>
                                        <p:tgtEl>
                                          <p:spTgt spid="2560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560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2560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560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560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5603">
                                            <p:txEl>
                                              <p:pRg st="3" end="3"/>
                                            </p:txEl>
                                          </p:spTgt>
                                        </p:tgtEl>
                                        <p:attrNameLst>
                                          <p:attrName>style.visibility</p:attrName>
                                        </p:attrNameLst>
                                      </p:cBhvr>
                                      <p:to>
                                        <p:strVal val="visible"/>
                                      </p:to>
                                    </p:set>
                                    <p:anim calcmode="lin" valueType="num">
                                      <p:cBhvr>
                                        <p:cTn id="34" dur="500" fill="hold"/>
                                        <p:tgtEl>
                                          <p:spTgt spid="2560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60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560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60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60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5603">
                                            <p:txEl>
                                              <p:pRg st="4" end="4"/>
                                            </p:txEl>
                                          </p:spTgt>
                                        </p:tgtEl>
                                        <p:attrNameLst>
                                          <p:attrName>style.visibility</p:attrName>
                                        </p:attrNameLst>
                                      </p:cBhvr>
                                      <p:to>
                                        <p:strVal val="visible"/>
                                      </p:to>
                                    </p:set>
                                    <p:anim calcmode="lin" valueType="num">
                                      <p:cBhvr>
                                        <p:cTn id="43" dur="500" fill="hold"/>
                                        <p:tgtEl>
                                          <p:spTgt spid="2560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560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2560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560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560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5603">
                                            <p:txEl>
                                              <p:pRg st="5" end="5"/>
                                            </p:txEl>
                                          </p:spTgt>
                                        </p:tgtEl>
                                        <p:attrNameLst>
                                          <p:attrName>style.visibility</p:attrName>
                                        </p:attrNameLst>
                                      </p:cBhvr>
                                      <p:to>
                                        <p:strVal val="visible"/>
                                      </p:to>
                                    </p:set>
                                    <p:anim calcmode="lin" valueType="num">
                                      <p:cBhvr>
                                        <p:cTn id="52" dur="500" fill="hold"/>
                                        <p:tgtEl>
                                          <p:spTgt spid="2560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560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2560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560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560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25603">
                                            <p:txEl>
                                              <p:pRg st="6" end="6"/>
                                            </p:txEl>
                                          </p:spTgt>
                                        </p:tgtEl>
                                        <p:attrNameLst>
                                          <p:attrName>style.visibility</p:attrName>
                                        </p:attrNameLst>
                                      </p:cBhvr>
                                      <p:to>
                                        <p:strVal val="visible"/>
                                      </p:to>
                                    </p:set>
                                    <p:anim calcmode="lin" valueType="num">
                                      <p:cBhvr>
                                        <p:cTn id="61" dur="500" fill="hold"/>
                                        <p:tgtEl>
                                          <p:spTgt spid="2560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5603">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2560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560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560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25603">
                                            <p:txEl>
                                              <p:pRg st="7" end="7"/>
                                            </p:txEl>
                                          </p:spTgt>
                                        </p:tgtEl>
                                        <p:attrNameLst>
                                          <p:attrName>style.visibility</p:attrName>
                                        </p:attrNameLst>
                                      </p:cBhvr>
                                      <p:to>
                                        <p:strVal val="visible"/>
                                      </p:to>
                                    </p:set>
                                    <p:anim calcmode="lin" valueType="num">
                                      <p:cBhvr>
                                        <p:cTn id="70" dur="500" fill="hold"/>
                                        <p:tgtEl>
                                          <p:spTgt spid="2560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25603">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2560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2560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2560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25603">
                                            <p:txEl>
                                              <p:pRg st="8" end="8"/>
                                            </p:txEl>
                                          </p:spTgt>
                                        </p:tgtEl>
                                        <p:attrNameLst>
                                          <p:attrName>style.visibility</p:attrName>
                                        </p:attrNameLst>
                                      </p:cBhvr>
                                      <p:to>
                                        <p:strVal val="visible"/>
                                      </p:to>
                                    </p:set>
                                    <p:anim calcmode="lin" valueType="num">
                                      <p:cBhvr>
                                        <p:cTn id="79" dur="500" fill="hold"/>
                                        <p:tgtEl>
                                          <p:spTgt spid="2560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5603">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2560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560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560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25603">
                                            <p:txEl>
                                              <p:pRg st="9" end="9"/>
                                            </p:txEl>
                                          </p:spTgt>
                                        </p:tgtEl>
                                        <p:attrNameLst>
                                          <p:attrName>style.visibility</p:attrName>
                                        </p:attrNameLst>
                                      </p:cBhvr>
                                      <p:to>
                                        <p:strVal val="visible"/>
                                      </p:to>
                                    </p:set>
                                    <p:anim calcmode="lin" valueType="num">
                                      <p:cBhvr>
                                        <p:cTn id="88" dur="500" fill="hold"/>
                                        <p:tgtEl>
                                          <p:spTgt spid="2560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25603">
                                            <p:txEl>
                                              <p:pRg st="9" end="9"/>
                                            </p:txEl>
                                          </p:spTgt>
                                        </p:tgtEl>
                                        <p:attrNameLst>
                                          <p:attrName>ppt_y</p:attrName>
                                        </p:attrNameLst>
                                      </p:cBhvr>
                                      <p:tavLst>
                                        <p:tav tm="0">
                                          <p:val>
                                            <p:strVal val="#ppt_y"/>
                                          </p:val>
                                        </p:tav>
                                        <p:tav tm="100000">
                                          <p:val>
                                            <p:strVal val="#ppt_y"/>
                                          </p:val>
                                        </p:tav>
                                      </p:tavLst>
                                    </p:anim>
                                    <p:anim calcmode="lin" valueType="num">
                                      <p:cBhvr>
                                        <p:cTn id="90" dur="500" fill="hold"/>
                                        <p:tgtEl>
                                          <p:spTgt spid="2560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2560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solidFill>
                  <a:schemeClr val="bg1">
                    <a:lumMod val="50000"/>
                  </a:schemeClr>
                </a:solidFill>
              </a:rPr>
              <a:t>Медиаторы </a:t>
            </a:r>
            <a:r>
              <a:rPr lang="ru-RU" sz="3200" dirty="0" err="1" smtClean="0">
                <a:solidFill>
                  <a:schemeClr val="bg1">
                    <a:lumMod val="50000"/>
                  </a:schemeClr>
                </a:solidFill>
              </a:rPr>
              <a:t>парасиматического</a:t>
            </a:r>
            <a:r>
              <a:rPr lang="ru-RU" sz="3200" dirty="0" smtClean="0">
                <a:solidFill>
                  <a:schemeClr val="bg1">
                    <a:lumMod val="50000"/>
                  </a:schemeClr>
                </a:solidFill>
              </a:rPr>
              <a:t> пути </a:t>
            </a:r>
            <a:endParaRPr lang="ru-RU" sz="3200" dirty="0">
              <a:solidFill>
                <a:schemeClr val="bg1">
                  <a:lumMod val="50000"/>
                </a:schemeClr>
              </a:solidFill>
            </a:endParaRPr>
          </a:p>
        </p:txBody>
      </p:sp>
      <p:sp>
        <p:nvSpPr>
          <p:cNvPr id="5" name="Скругленный прямоугольник 4"/>
          <p:cNvSpPr/>
          <p:nvPr/>
        </p:nvSpPr>
        <p:spPr>
          <a:xfrm>
            <a:off x="500034" y="1857364"/>
            <a:ext cx="928694" cy="2571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5643570" y="3071810"/>
            <a:ext cx="785818"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714348" y="2000240"/>
            <a:ext cx="42862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714348" y="3571876"/>
            <a:ext cx="42862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5715008" y="3571876"/>
            <a:ext cx="42862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 name="Группа 18"/>
          <p:cNvGrpSpPr/>
          <p:nvPr/>
        </p:nvGrpSpPr>
        <p:grpSpPr>
          <a:xfrm>
            <a:off x="1142976" y="3571876"/>
            <a:ext cx="4572032" cy="357190"/>
            <a:chOff x="1214414" y="2000240"/>
            <a:chExt cx="1714512" cy="285752"/>
          </a:xfrm>
        </p:grpSpPr>
        <p:cxnSp>
          <p:nvCxnSpPr>
            <p:cNvPr id="20" name="Прямая соединительная линия 19"/>
            <p:cNvCxnSpPr/>
            <p:nvPr/>
          </p:nvCxnSpPr>
          <p:spPr>
            <a:xfrm>
              <a:off x="1214414" y="2143116"/>
              <a:ext cx="1571636" cy="1588"/>
            </a:xfrm>
            <a:prstGeom prst="line">
              <a:avLst/>
            </a:prstGeom>
          </p:spPr>
          <p:style>
            <a:lnRef idx="3">
              <a:schemeClr val="dk1"/>
            </a:lnRef>
            <a:fillRef idx="0">
              <a:schemeClr val="dk1"/>
            </a:fillRef>
            <a:effectRef idx="2">
              <a:schemeClr val="dk1"/>
            </a:effectRef>
            <a:fontRef idx="minor">
              <a:schemeClr val="tx1"/>
            </a:fontRef>
          </p:style>
        </p:cxnSp>
        <p:cxnSp>
          <p:nvCxnSpPr>
            <p:cNvPr id="21" name="Прямая соединительная линия 20"/>
            <p:cNvCxnSpPr/>
            <p:nvPr/>
          </p:nvCxnSpPr>
          <p:spPr>
            <a:xfrm rot="5400000" flipH="1" flipV="1">
              <a:off x="2786050" y="2000240"/>
              <a:ext cx="142876" cy="142876"/>
            </a:xfrm>
            <a:prstGeom prst="line">
              <a:avLst/>
            </a:prstGeom>
          </p:spPr>
          <p:style>
            <a:lnRef idx="3">
              <a:schemeClr val="dk1"/>
            </a:lnRef>
            <a:fillRef idx="0">
              <a:schemeClr val="dk1"/>
            </a:fillRef>
            <a:effectRef idx="2">
              <a:schemeClr val="dk1"/>
            </a:effectRef>
            <a:fontRef idx="minor">
              <a:schemeClr val="tx1"/>
            </a:fontRef>
          </p:style>
        </p:cxnSp>
        <p:cxnSp>
          <p:nvCxnSpPr>
            <p:cNvPr id="22" name="Прямая соединительная линия 21"/>
            <p:cNvCxnSpPr/>
            <p:nvPr/>
          </p:nvCxnSpPr>
          <p:spPr>
            <a:xfrm rot="16200000" flipH="1">
              <a:off x="2786050" y="2143116"/>
              <a:ext cx="142876" cy="142876"/>
            </a:xfrm>
            <a:prstGeom prst="line">
              <a:avLst/>
            </a:prstGeom>
          </p:spPr>
          <p:style>
            <a:lnRef idx="3">
              <a:schemeClr val="dk1"/>
            </a:lnRef>
            <a:fillRef idx="0">
              <a:schemeClr val="dk1"/>
            </a:fillRef>
            <a:effectRef idx="2">
              <a:schemeClr val="dk1"/>
            </a:effectRef>
            <a:fontRef idx="minor">
              <a:schemeClr val="tx1"/>
            </a:fontRef>
          </p:style>
        </p:cxnSp>
      </p:grpSp>
      <p:sp>
        <p:nvSpPr>
          <p:cNvPr id="23" name="Скругленный прямоугольник 22"/>
          <p:cNvSpPr/>
          <p:nvPr/>
        </p:nvSpPr>
        <p:spPr>
          <a:xfrm>
            <a:off x="7572396" y="1857364"/>
            <a:ext cx="571504" cy="2428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6" name="Группа 32"/>
          <p:cNvGrpSpPr/>
          <p:nvPr/>
        </p:nvGrpSpPr>
        <p:grpSpPr>
          <a:xfrm>
            <a:off x="6143636" y="3571876"/>
            <a:ext cx="1714512" cy="357190"/>
            <a:chOff x="1214414" y="2000240"/>
            <a:chExt cx="1714512" cy="285752"/>
          </a:xfrm>
        </p:grpSpPr>
        <p:cxnSp>
          <p:nvCxnSpPr>
            <p:cNvPr id="34" name="Прямая соединительная линия 33"/>
            <p:cNvCxnSpPr/>
            <p:nvPr/>
          </p:nvCxnSpPr>
          <p:spPr>
            <a:xfrm>
              <a:off x="1214414" y="2143116"/>
              <a:ext cx="1571636" cy="1588"/>
            </a:xfrm>
            <a:prstGeom prst="line">
              <a:avLst/>
            </a:prstGeom>
          </p:spPr>
          <p:style>
            <a:lnRef idx="3">
              <a:schemeClr val="dk1"/>
            </a:lnRef>
            <a:fillRef idx="0">
              <a:schemeClr val="dk1"/>
            </a:fillRef>
            <a:effectRef idx="2">
              <a:schemeClr val="dk1"/>
            </a:effectRef>
            <a:fontRef idx="minor">
              <a:schemeClr val="tx1"/>
            </a:fontRef>
          </p:style>
        </p:cxnSp>
        <p:cxnSp>
          <p:nvCxnSpPr>
            <p:cNvPr id="35" name="Прямая соединительная линия 34"/>
            <p:cNvCxnSpPr/>
            <p:nvPr/>
          </p:nvCxnSpPr>
          <p:spPr>
            <a:xfrm rot="5400000" flipH="1" flipV="1">
              <a:off x="2786050" y="2000240"/>
              <a:ext cx="142876" cy="142876"/>
            </a:xfrm>
            <a:prstGeom prst="line">
              <a:avLst/>
            </a:prstGeom>
          </p:spPr>
          <p:style>
            <a:lnRef idx="3">
              <a:schemeClr val="dk1"/>
            </a:lnRef>
            <a:fillRef idx="0">
              <a:schemeClr val="dk1"/>
            </a:fillRef>
            <a:effectRef idx="2">
              <a:schemeClr val="dk1"/>
            </a:effectRef>
            <a:fontRef idx="minor">
              <a:schemeClr val="tx1"/>
            </a:fontRef>
          </p:style>
        </p:cxnSp>
        <p:cxnSp>
          <p:nvCxnSpPr>
            <p:cNvPr id="36" name="Прямая соединительная линия 35"/>
            <p:cNvCxnSpPr/>
            <p:nvPr/>
          </p:nvCxnSpPr>
          <p:spPr>
            <a:xfrm rot="16200000" flipH="1">
              <a:off x="2786050" y="2143116"/>
              <a:ext cx="142876" cy="142876"/>
            </a:xfrm>
            <a:prstGeom prst="line">
              <a:avLst/>
            </a:prstGeom>
          </p:spPr>
          <p:style>
            <a:lnRef idx="3">
              <a:schemeClr val="dk1"/>
            </a:lnRef>
            <a:fillRef idx="0">
              <a:schemeClr val="dk1"/>
            </a:fillRef>
            <a:effectRef idx="2">
              <a:schemeClr val="dk1"/>
            </a:effectRef>
            <a:fontRef idx="minor">
              <a:schemeClr val="tx1"/>
            </a:fontRef>
          </p:style>
        </p:cxnSp>
      </p:grpSp>
      <p:sp>
        <p:nvSpPr>
          <p:cNvPr id="37" name="TextBox 36"/>
          <p:cNvSpPr txBox="1"/>
          <p:nvPr/>
        </p:nvSpPr>
        <p:spPr>
          <a:xfrm>
            <a:off x="428596" y="1071546"/>
            <a:ext cx="1225015" cy="769441"/>
          </a:xfrm>
          <a:prstGeom prst="rect">
            <a:avLst/>
          </a:prstGeom>
          <a:noFill/>
        </p:spPr>
        <p:txBody>
          <a:bodyPr wrap="none" rtlCol="0">
            <a:spAutoFit/>
          </a:bodyPr>
          <a:lstStyle/>
          <a:p>
            <a:r>
              <a:rPr lang="ru-RU" sz="2800" dirty="0" smtClean="0">
                <a:solidFill>
                  <a:schemeClr val="bg1">
                    <a:lumMod val="50000"/>
                  </a:schemeClr>
                </a:solidFill>
              </a:rPr>
              <a:t>ЦНС</a:t>
            </a:r>
          </a:p>
          <a:p>
            <a:r>
              <a:rPr lang="ru-RU" sz="1600" dirty="0" smtClean="0">
                <a:solidFill>
                  <a:schemeClr val="bg1">
                    <a:lumMod val="50000"/>
                  </a:schemeClr>
                </a:solidFill>
              </a:rPr>
              <a:t>1-й нейрон</a:t>
            </a:r>
            <a:endParaRPr lang="ru-RU" sz="1600" dirty="0">
              <a:solidFill>
                <a:schemeClr val="bg1">
                  <a:lumMod val="50000"/>
                </a:schemeClr>
              </a:solidFill>
            </a:endParaRPr>
          </a:p>
        </p:txBody>
      </p:sp>
      <p:sp>
        <p:nvSpPr>
          <p:cNvPr id="38" name="TextBox 37"/>
          <p:cNvSpPr txBox="1"/>
          <p:nvPr/>
        </p:nvSpPr>
        <p:spPr>
          <a:xfrm>
            <a:off x="5143504" y="4429132"/>
            <a:ext cx="1491947" cy="769441"/>
          </a:xfrm>
          <a:prstGeom prst="rect">
            <a:avLst/>
          </a:prstGeom>
          <a:noFill/>
        </p:spPr>
        <p:txBody>
          <a:bodyPr wrap="none" rtlCol="0">
            <a:spAutoFit/>
          </a:bodyPr>
          <a:lstStyle/>
          <a:p>
            <a:r>
              <a:rPr lang="ru-RU" sz="2800" dirty="0" smtClean="0">
                <a:solidFill>
                  <a:schemeClr val="bg1">
                    <a:lumMod val="50000"/>
                  </a:schemeClr>
                </a:solidFill>
              </a:rPr>
              <a:t>Ганглий</a:t>
            </a:r>
          </a:p>
          <a:p>
            <a:r>
              <a:rPr lang="ru-RU" sz="1600" dirty="0" smtClean="0">
                <a:solidFill>
                  <a:schemeClr val="bg1">
                    <a:lumMod val="50000"/>
                  </a:schemeClr>
                </a:solidFill>
              </a:rPr>
              <a:t>2-й нейрон</a:t>
            </a:r>
            <a:endParaRPr lang="ru-RU" sz="1600" dirty="0">
              <a:solidFill>
                <a:schemeClr val="bg1">
                  <a:lumMod val="50000"/>
                </a:schemeClr>
              </a:solidFill>
            </a:endParaRPr>
          </a:p>
        </p:txBody>
      </p:sp>
      <p:sp>
        <p:nvSpPr>
          <p:cNvPr id="39" name="TextBox 38"/>
          <p:cNvSpPr txBox="1"/>
          <p:nvPr/>
        </p:nvSpPr>
        <p:spPr>
          <a:xfrm>
            <a:off x="7000892" y="1000108"/>
            <a:ext cx="1955985" cy="523220"/>
          </a:xfrm>
          <a:prstGeom prst="rect">
            <a:avLst/>
          </a:prstGeom>
          <a:noFill/>
        </p:spPr>
        <p:txBody>
          <a:bodyPr wrap="none" rtlCol="0">
            <a:spAutoFit/>
          </a:bodyPr>
          <a:lstStyle/>
          <a:p>
            <a:r>
              <a:rPr lang="ru-RU" sz="2800" dirty="0" smtClean="0">
                <a:solidFill>
                  <a:schemeClr val="bg1">
                    <a:lumMod val="50000"/>
                  </a:schemeClr>
                </a:solidFill>
              </a:rPr>
              <a:t>Эффектор</a:t>
            </a:r>
          </a:p>
        </p:txBody>
      </p:sp>
      <p:sp>
        <p:nvSpPr>
          <p:cNvPr id="41" name="TextBox 40"/>
          <p:cNvSpPr txBox="1"/>
          <p:nvPr/>
        </p:nvSpPr>
        <p:spPr>
          <a:xfrm>
            <a:off x="5072066" y="3929066"/>
            <a:ext cx="492443" cy="369332"/>
          </a:xfrm>
          <a:prstGeom prst="rect">
            <a:avLst/>
          </a:prstGeom>
          <a:noFill/>
        </p:spPr>
        <p:txBody>
          <a:bodyPr wrap="none" rtlCol="0">
            <a:spAutoFit/>
          </a:bodyPr>
          <a:lstStyle/>
          <a:p>
            <a:r>
              <a:rPr lang="ru-RU" dirty="0" smtClean="0">
                <a:solidFill>
                  <a:schemeClr val="bg1">
                    <a:lumMod val="50000"/>
                  </a:schemeClr>
                </a:solidFill>
              </a:rPr>
              <a:t>а/</a:t>
            </a:r>
            <a:r>
              <a:rPr lang="ru-RU" dirty="0" err="1" smtClean="0">
                <a:solidFill>
                  <a:schemeClr val="bg1">
                    <a:lumMod val="50000"/>
                  </a:schemeClr>
                </a:solidFill>
              </a:rPr>
              <a:t>х</a:t>
            </a:r>
            <a:endParaRPr lang="ru-RU" dirty="0">
              <a:solidFill>
                <a:schemeClr val="bg1">
                  <a:lumMod val="50000"/>
                </a:schemeClr>
              </a:solidFill>
            </a:endParaRPr>
          </a:p>
        </p:txBody>
      </p:sp>
      <p:sp>
        <p:nvSpPr>
          <p:cNvPr id="53" name="TextBox 52"/>
          <p:cNvSpPr txBox="1"/>
          <p:nvPr/>
        </p:nvSpPr>
        <p:spPr>
          <a:xfrm>
            <a:off x="4786314" y="2643182"/>
            <a:ext cx="2348785" cy="369332"/>
          </a:xfrm>
          <a:prstGeom prst="rect">
            <a:avLst/>
          </a:prstGeom>
          <a:noFill/>
        </p:spPr>
        <p:txBody>
          <a:bodyPr wrap="none" rtlCol="0">
            <a:spAutoFit/>
          </a:bodyPr>
          <a:lstStyle/>
          <a:p>
            <a:r>
              <a:rPr lang="ru-RU" dirty="0" err="1" smtClean="0">
                <a:solidFill>
                  <a:schemeClr val="bg1">
                    <a:lumMod val="50000"/>
                  </a:schemeClr>
                </a:solidFill>
              </a:rPr>
              <a:t>Н-холинорецепторы</a:t>
            </a:r>
            <a:endParaRPr lang="ru-RU" dirty="0">
              <a:solidFill>
                <a:schemeClr val="bg1">
                  <a:lumMod val="50000"/>
                </a:schemeClr>
              </a:solidFill>
            </a:endParaRPr>
          </a:p>
        </p:txBody>
      </p:sp>
      <p:sp>
        <p:nvSpPr>
          <p:cNvPr id="55" name="TextBox 54"/>
          <p:cNvSpPr txBox="1"/>
          <p:nvPr/>
        </p:nvSpPr>
        <p:spPr>
          <a:xfrm>
            <a:off x="6559959" y="4286256"/>
            <a:ext cx="2584041" cy="369332"/>
          </a:xfrm>
          <a:prstGeom prst="rect">
            <a:avLst/>
          </a:prstGeom>
          <a:noFill/>
        </p:spPr>
        <p:txBody>
          <a:bodyPr wrap="square" rtlCol="0">
            <a:spAutoFit/>
          </a:bodyPr>
          <a:lstStyle/>
          <a:p>
            <a:r>
              <a:rPr lang="ru-RU" dirty="0" smtClean="0">
                <a:solidFill>
                  <a:schemeClr val="bg1">
                    <a:lumMod val="50000"/>
                  </a:schemeClr>
                </a:solidFill>
              </a:rPr>
              <a:t> </a:t>
            </a:r>
            <a:r>
              <a:rPr lang="ru-RU" dirty="0" err="1" smtClean="0">
                <a:solidFill>
                  <a:schemeClr val="bg1">
                    <a:lumMod val="50000"/>
                  </a:schemeClr>
                </a:solidFill>
              </a:rPr>
              <a:t>М-холинорецепторы</a:t>
            </a:r>
            <a:endParaRPr lang="ru-RU" dirty="0">
              <a:solidFill>
                <a:schemeClr val="bg1">
                  <a:lumMod val="50000"/>
                </a:schemeClr>
              </a:solidFill>
            </a:endParaRPr>
          </a:p>
        </p:txBody>
      </p:sp>
      <p:sp>
        <p:nvSpPr>
          <p:cNvPr id="8" name="Овал 7"/>
          <p:cNvSpPr/>
          <p:nvPr/>
        </p:nvSpPr>
        <p:spPr>
          <a:xfrm>
            <a:off x="7643834" y="2000240"/>
            <a:ext cx="42862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9" name="Группа 32"/>
          <p:cNvGrpSpPr/>
          <p:nvPr/>
        </p:nvGrpSpPr>
        <p:grpSpPr>
          <a:xfrm rot="5400000">
            <a:off x="7268784" y="2732480"/>
            <a:ext cx="1107289" cy="357190"/>
            <a:chOff x="1214414" y="2000240"/>
            <a:chExt cx="1714512" cy="285752"/>
          </a:xfrm>
        </p:grpSpPr>
        <p:cxnSp>
          <p:nvCxnSpPr>
            <p:cNvPr id="50" name="Прямая соединительная линия 49"/>
            <p:cNvCxnSpPr/>
            <p:nvPr/>
          </p:nvCxnSpPr>
          <p:spPr>
            <a:xfrm>
              <a:off x="1214414" y="2143116"/>
              <a:ext cx="1571636" cy="1588"/>
            </a:xfrm>
            <a:prstGeom prst="line">
              <a:avLst/>
            </a:prstGeom>
          </p:spPr>
          <p:style>
            <a:lnRef idx="3">
              <a:schemeClr val="dk1"/>
            </a:lnRef>
            <a:fillRef idx="0">
              <a:schemeClr val="dk1"/>
            </a:fillRef>
            <a:effectRef idx="2">
              <a:schemeClr val="dk1"/>
            </a:effectRef>
            <a:fontRef idx="minor">
              <a:schemeClr val="tx1"/>
            </a:fontRef>
          </p:style>
        </p:cxnSp>
        <p:cxnSp>
          <p:nvCxnSpPr>
            <p:cNvPr id="56" name="Прямая соединительная линия 55"/>
            <p:cNvCxnSpPr/>
            <p:nvPr/>
          </p:nvCxnSpPr>
          <p:spPr>
            <a:xfrm rot="5400000" flipH="1" flipV="1">
              <a:off x="2786050" y="2000240"/>
              <a:ext cx="142876" cy="142876"/>
            </a:xfrm>
            <a:prstGeom prst="line">
              <a:avLst/>
            </a:prstGeom>
          </p:spPr>
          <p:style>
            <a:lnRef idx="3">
              <a:schemeClr val="dk1"/>
            </a:lnRef>
            <a:fillRef idx="0">
              <a:schemeClr val="dk1"/>
            </a:fillRef>
            <a:effectRef idx="2">
              <a:schemeClr val="dk1"/>
            </a:effectRef>
            <a:fontRef idx="minor">
              <a:schemeClr val="tx1"/>
            </a:fontRef>
          </p:style>
        </p:cxnSp>
        <p:cxnSp>
          <p:nvCxnSpPr>
            <p:cNvPr id="57" name="Прямая соединительная линия 56"/>
            <p:cNvCxnSpPr/>
            <p:nvPr/>
          </p:nvCxnSpPr>
          <p:spPr>
            <a:xfrm rot="16200000" flipH="1">
              <a:off x="2786050" y="2143116"/>
              <a:ext cx="142876" cy="142876"/>
            </a:xfrm>
            <a:prstGeom prst="line">
              <a:avLst/>
            </a:prstGeom>
          </p:spPr>
          <p:style>
            <a:lnRef idx="3">
              <a:schemeClr val="dk1"/>
            </a:lnRef>
            <a:fillRef idx="0">
              <a:schemeClr val="dk1"/>
            </a:fillRef>
            <a:effectRef idx="2">
              <a:schemeClr val="dk1"/>
            </a:effectRef>
            <a:fontRef idx="minor">
              <a:schemeClr val="tx1"/>
            </a:fontRef>
          </p:style>
        </p:cxnSp>
      </p:grpSp>
      <p:grpSp>
        <p:nvGrpSpPr>
          <p:cNvPr id="58" name="Группа 18"/>
          <p:cNvGrpSpPr/>
          <p:nvPr/>
        </p:nvGrpSpPr>
        <p:grpSpPr>
          <a:xfrm>
            <a:off x="1142976" y="2000240"/>
            <a:ext cx="6572296" cy="357190"/>
            <a:chOff x="1214414" y="2000240"/>
            <a:chExt cx="1714512" cy="285752"/>
          </a:xfrm>
        </p:grpSpPr>
        <p:cxnSp>
          <p:nvCxnSpPr>
            <p:cNvPr id="59" name="Прямая соединительная линия 58"/>
            <p:cNvCxnSpPr/>
            <p:nvPr/>
          </p:nvCxnSpPr>
          <p:spPr>
            <a:xfrm>
              <a:off x="1214414" y="2143116"/>
              <a:ext cx="1571636" cy="1588"/>
            </a:xfrm>
            <a:prstGeom prst="line">
              <a:avLst/>
            </a:prstGeom>
          </p:spPr>
          <p:style>
            <a:lnRef idx="3">
              <a:schemeClr val="dk1"/>
            </a:lnRef>
            <a:fillRef idx="0">
              <a:schemeClr val="dk1"/>
            </a:fillRef>
            <a:effectRef idx="2">
              <a:schemeClr val="dk1"/>
            </a:effectRef>
            <a:fontRef idx="minor">
              <a:schemeClr val="tx1"/>
            </a:fontRef>
          </p:style>
        </p:cxnSp>
        <p:cxnSp>
          <p:nvCxnSpPr>
            <p:cNvPr id="60" name="Прямая соединительная линия 59"/>
            <p:cNvCxnSpPr/>
            <p:nvPr/>
          </p:nvCxnSpPr>
          <p:spPr>
            <a:xfrm rot="5400000" flipH="1" flipV="1">
              <a:off x="2786050" y="2000240"/>
              <a:ext cx="142876" cy="142876"/>
            </a:xfrm>
            <a:prstGeom prst="line">
              <a:avLst/>
            </a:prstGeom>
          </p:spPr>
          <p:style>
            <a:lnRef idx="3">
              <a:schemeClr val="dk1"/>
            </a:lnRef>
            <a:fillRef idx="0">
              <a:schemeClr val="dk1"/>
            </a:fillRef>
            <a:effectRef idx="2">
              <a:schemeClr val="dk1"/>
            </a:effectRef>
            <a:fontRef idx="minor">
              <a:schemeClr val="tx1"/>
            </a:fontRef>
          </p:style>
        </p:cxnSp>
        <p:cxnSp>
          <p:nvCxnSpPr>
            <p:cNvPr id="61" name="Прямая соединительная линия 60"/>
            <p:cNvCxnSpPr/>
            <p:nvPr/>
          </p:nvCxnSpPr>
          <p:spPr>
            <a:xfrm rot="16200000" flipH="1">
              <a:off x="2786050" y="2143116"/>
              <a:ext cx="142876" cy="142876"/>
            </a:xfrm>
            <a:prstGeom prst="line">
              <a:avLst/>
            </a:prstGeom>
          </p:spPr>
          <p:style>
            <a:lnRef idx="3">
              <a:schemeClr val="dk1"/>
            </a:lnRef>
            <a:fillRef idx="0">
              <a:schemeClr val="dk1"/>
            </a:fillRef>
            <a:effectRef idx="2">
              <a:schemeClr val="dk1"/>
            </a:effectRef>
            <a:fontRef idx="minor">
              <a:schemeClr val="tx1"/>
            </a:fontRef>
          </p:style>
        </p:cxnSp>
      </p:grpSp>
      <p:sp>
        <p:nvSpPr>
          <p:cNvPr id="62" name="TextBox 61"/>
          <p:cNvSpPr txBox="1"/>
          <p:nvPr/>
        </p:nvSpPr>
        <p:spPr>
          <a:xfrm>
            <a:off x="6858016" y="1714488"/>
            <a:ext cx="492443" cy="369332"/>
          </a:xfrm>
          <a:prstGeom prst="rect">
            <a:avLst/>
          </a:prstGeom>
          <a:noFill/>
        </p:spPr>
        <p:txBody>
          <a:bodyPr wrap="none" rtlCol="0">
            <a:spAutoFit/>
          </a:bodyPr>
          <a:lstStyle/>
          <a:p>
            <a:r>
              <a:rPr lang="ru-RU" dirty="0" smtClean="0">
                <a:solidFill>
                  <a:schemeClr val="bg1">
                    <a:lumMod val="50000"/>
                  </a:schemeClr>
                </a:solidFill>
              </a:rPr>
              <a:t>а/</a:t>
            </a:r>
            <a:r>
              <a:rPr lang="ru-RU" dirty="0" err="1" smtClean="0">
                <a:solidFill>
                  <a:schemeClr val="bg1">
                    <a:lumMod val="50000"/>
                  </a:schemeClr>
                </a:solidFill>
              </a:rPr>
              <a:t>х</a:t>
            </a:r>
            <a:endParaRPr lang="ru-RU" dirty="0">
              <a:solidFill>
                <a:schemeClr val="bg1">
                  <a:lumMod val="50000"/>
                </a:schemeClr>
              </a:solidFill>
            </a:endParaRPr>
          </a:p>
        </p:txBody>
      </p:sp>
      <p:sp>
        <p:nvSpPr>
          <p:cNvPr id="63" name="TextBox 62"/>
          <p:cNvSpPr txBox="1"/>
          <p:nvPr/>
        </p:nvSpPr>
        <p:spPr>
          <a:xfrm>
            <a:off x="7000892" y="3857628"/>
            <a:ext cx="492443" cy="369332"/>
          </a:xfrm>
          <a:prstGeom prst="rect">
            <a:avLst/>
          </a:prstGeom>
          <a:noFill/>
        </p:spPr>
        <p:txBody>
          <a:bodyPr wrap="none" rtlCol="0">
            <a:spAutoFit/>
          </a:bodyPr>
          <a:lstStyle/>
          <a:p>
            <a:r>
              <a:rPr lang="ru-RU" dirty="0" smtClean="0">
                <a:solidFill>
                  <a:schemeClr val="bg1">
                    <a:lumMod val="50000"/>
                  </a:schemeClr>
                </a:solidFill>
              </a:rPr>
              <a:t>а/</a:t>
            </a:r>
            <a:r>
              <a:rPr lang="ru-RU" dirty="0" err="1" smtClean="0">
                <a:solidFill>
                  <a:schemeClr val="bg1">
                    <a:lumMod val="50000"/>
                  </a:schemeClr>
                </a:solidFill>
              </a:rPr>
              <a:t>х</a:t>
            </a:r>
            <a:endParaRPr lang="ru-RU" dirty="0">
              <a:solidFill>
                <a:schemeClr val="bg1">
                  <a:lumMod val="50000"/>
                </a:schemeClr>
              </a:solidFill>
            </a:endParaRPr>
          </a:p>
        </p:txBody>
      </p:sp>
      <p:sp>
        <p:nvSpPr>
          <p:cNvPr id="40" name="TextBox 39"/>
          <p:cNvSpPr txBox="1"/>
          <p:nvPr/>
        </p:nvSpPr>
        <p:spPr>
          <a:xfrm>
            <a:off x="7072330" y="1428736"/>
            <a:ext cx="2584041" cy="369332"/>
          </a:xfrm>
          <a:prstGeom prst="rect">
            <a:avLst/>
          </a:prstGeom>
          <a:noFill/>
        </p:spPr>
        <p:txBody>
          <a:bodyPr wrap="square" rtlCol="0">
            <a:spAutoFit/>
          </a:bodyPr>
          <a:lstStyle/>
          <a:p>
            <a:r>
              <a:rPr lang="ru-RU" dirty="0" smtClean="0">
                <a:solidFill>
                  <a:schemeClr val="bg1">
                    <a:lumMod val="50000"/>
                  </a:schemeClr>
                </a:solidFill>
              </a:rPr>
              <a:t> </a:t>
            </a:r>
            <a:r>
              <a:rPr lang="ru-RU" dirty="0" err="1" smtClean="0">
                <a:solidFill>
                  <a:schemeClr val="bg1">
                    <a:lumMod val="50000"/>
                  </a:schemeClr>
                </a:solidFill>
              </a:rPr>
              <a:t>М-холинорецепторы</a:t>
            </a:r>
            <a:endParaRPr lang="ru-RU"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Grp="1" noChangeArrowheads="1"/>
          </p:cNvSpPr>
          <p:nvPr>
            <p:ph type="sldNum" sz="quarter" idx="12"/>
          </p:nvPr>
        </p:nvSpPr>
        <p:spPr>
          <a:ln/>
        </p:spPr>
        <p:txBody>
          <a:bodyPr/>
          <a:lstStyle/>
          <a:p>
            <a:pPr>
              <a:defRPr/>
            </a:pPr>
            <a:fld id="{381158CC-5F8F-4FEE-A00F-F9BA57856062}" type="slidenum">
              <a:rPr lang="ru-RU"/>
              <a:pPr>
                <a:defRPr/>
              </a:pPr>
              <a:t>32</a:t>
            </a:fld>
            <a:endParaRPr lang="ru-RU"/>
          </a:p>
        </p:txBody>
      </p:sp>
      <p:sp>
        <p:nvSpPr>
          <p:cNvPr id="21506"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FEA8FA59-0208-4D29-952C-3C2D24EEFB04}" type="slidenum">
              <a:rPr lang="ru-RU" sz="1400" i="0"/>
              <a:pPr algn="r"/>
              <a:t>32</a:t>
            </a:fld>
            <a:endParaRPr lang="ru-RU" sz="1400" i="0"/>
          </a:p>
        </p:txBody>
      </p:sp>
      <p:sp>
        <p:nvSpPr>
          <p:cNvPr id="111636" name="Text Box 20"/>
          <p:cNvSpPr txBox="1">
            <a:spLocks noChangeArrowheads="1"/>
          </p:cNvSpPr>
          <p:nvPr/>
        </p:nvSpPr>
        <p:spPr bwMode="auto">
          <a:xfrm>
            <a:off x="0" y="1785926"/>
            <a:ext cx="4267200" cy="2114425"/>
          </a:xfrm>
          <a:prstGeom prst="rect">
            <a:avLst/>
          </a:prstGeom>
          <a:noFill/>
          <a:ln w="9525">
            <a:noFill/>
            <a:miter lim="800000"/>
            <a:headEnd/>
            <a:tailEnd/>
          </a:ln>
        </p:spPr>
        <p:txBody>
          <a:bodyPr wrap="square">
            <a:spAutoFit/>
          </a:bodyPr>
          <a:lstStyle/>
          <a:p>
            <a:pPr>
              <a:lnSpc>
                <a:spcPct val="90000"/>
              </a:lnSpc>
            </a:pPr>
            <a:r>
              <a:rPr lang="ru-RU" b="1" i="0" dirty="0">
                <a:latin typeface="Arial" charset="0"/>
              </a:rPr>
              <a:t>Два основных варианта</a:t>
            </a:r>
            <a:r>
              <a:rPr lang="ru-RU" i="0" dirty="0"/>
              <a:t>:</a:t>
            </a:r>
          </a:p>
          <a:p>
            <a:pPr>
              <a:lnSpc>
                <a:spcPct val="90000"/>
              </a:lnSpc>
            </a:pPr>
            <a:endParaRPr lang="ru-RU" sz="800" i="0" dirty="0"/>
          </a:p>
          <a:p>
            <a:pPr>
              <a:lnSpc>
                <a:spcPct val="90000"/>
              </a:lnSpc>
            </a:pPr>
            <a:r>
              <a:rPr lang="ru-RU" sz="2000" i="0" dirty="0">
                <a:latin typeface="Arial" charset="0"/>
              </a:rPr>
              <a:t>- самоторможение («</a:t>
            </a:r>
            <a:r>
              <a:rPr lang="ru-RU" sz="2000" i="0" dirty="0" err="1">
                <a:latin typeface="Arial" charset="0"/>
              </a:rPr>
              <a:t>ауто</a:t>
            </a:r>
            <a:r>
              <a:rPr lang="ru-RU" sz="2000" i="0" dirty="0">
                <a:latin typeface="Arial" charset="0"/>
              </a:rPr>
              <a:t>-</a:t>
            </a:r>
          </a:p>
          <a:p>
            <a:pPr>
              <a:lnSpc>
                <a:spcPct val="90000"/>
              </a:lnSpc>
            </a:pPr>
            <a:r>
              <a:rPr lang="ru-RU" sz="2000" i="0" dirty="0">
                <a:latin typeface="Arial" charset="0"/>
              </a:rPr>
              <a:t>торможение») выброса </a:t>
            </a:r>
            <a:r>
              <a:rPr lang="en-US" sz="2000" i="0" dirty="0">
                <a:latin typeface="Arial" charset="0"/>
              </a:rPr>
              <a:t>N</a:t>
            </a:r>
            <a:r>
              <a:rPr lang="ru-RU" sz="2000" i="0" dirty="0">
                <a:latin typeface="Arial" charset="0"/>
              </a:rPr>
              <a:t>Е</a:t>
            </a:r>
            <a:r>
              <a:rPr lang="en-US" sz="2000" i="0" dirty="0">
                <a:latin typeface="Arial" charset="0"/>
              </a:rPr>
              <a:t> </a:t>
            </a:r>
            <a:r>
              <a:rPr lang="ru-RU" sz="2000" i="0" dirty="0">
                <a:latin typeface="Arial" charset="0"/>
              </a:rPr>
              <a:t>из </a:t>
            </a:r>
            <a:r>
              <a:rPr lang="ru-RU" sz="2000" i="0" dirty="0" err="1">
                <a:latin typeface="Arial" charset="0"/>
              </a:rPr>
              <a:t>пресинаптического</a:t>
            </a:r>
            <a:r>
              <a:rPr lang="ru-RU" sz="2000" i="0" dirty="0">
                <a:latin typeface="Arial" charset="0"/>
              </a:rPr>
              <a:t> окончания (экономия </a:t>
            </a:r>
            <a:r>
              <a:rPr lang="ru-RU" sz="2000" i="0" dirty="0" err="1">
                <a:latin typeface="Arial" charset="0"/>
              </a:rPr>
              <a:t>медиатора,что</a:t>
            </a:r>
            <a:r>
              <a:rPr lang="ru-RU" sz="2000" i="0" dirty="0">
                <a:latin typeface="Arial" charset="0"/>
              </a:rPr>
              <a:t> особенно важно в условиях длительного стресса);</a:t>
            </a:r>
          </a:p>
        </p:txBody>
      </p:sp>
      <p:grpSp>
        <p:nvGrpSpPr>
          <p:cNvPr id="2" name="Group 40"/>
          <p:cNvGrpSpPr>
            <a:grpSpLocks/>
          </p:cNvGrpSpPr>
          <p:nvPr/>
        </p:nvGrpSpPr>
        <p:grpSpPr bwMode="auto">
          <a:xfrm>
            <a:off x="4424394" y="1962150"/>
            <a:ext cx="4648200" cy="4895850"/>
            <a:chOff x="0" y="948"/>
            <a:chExt cx="2928" cy="3084"/>
          </a:xfrm>
        </p:grpSpPr>
        <p:pic>
          <p:nvPicPr>
            <p:cNvPr id="21524" name="Picture 2" descr="C:\Documents and Settings\a\Desktop\психфак мгу\NA.JPG"/>
            <p:cNvPicPr>
              <a:picLocks noChangeAspect="1" noChangeArrowheads="1"/>
            </p:cNvPicPr>
            <p:nvPr/>
          </p:nvPicPr>
          <p:blipFill>
            <a:blip r:embed="rId2">
              <a:lum contrast="20000"/>
            </a:blip>
            <a:srcRect l="1418" t="18933" r="55330" b="13486"/>
            <a:stretch>
              <a:fillRect/>
            </a:stretch>
          </p:blipFill>
          <p:spPr bwMode="auto">
            <a:xfrm>
              <a:off x="0" y="948"/>
              <a:ext cx="2928" cy="3084"/>
            </a:xfrm>
            <a:prstGeom prst="rect">
              <a:avLst/>
            </a:prstGeom>
            <a:noFill/>
            <a:ln w="9525">
              <a:noFill/>
              <a:miter lim="800000"/>
              <a:headEnd/>
              <a:tailEnd/>
            </a:ln>
          </p:spPr>
        </p:pic>
        <p:sp>
          <p:nvSpPr>
            <p:cNvPr id="21525" name="Rectangle 5"/>
            <p:cNvSpPr>
              <a:spLocks noChangeArrowheads="1"/>
            </p:cNvSpPr>
            <p:nvPr/>
          </p:nvSpPr>
          <p:spPr bwMode="auto">
            <a:xfrm>
              <a:off x="1728" y="1236"/>
              <a:ext cx="384" cy="144"/>
            </a:xfrm>
            <a:prstGeom prst="rect">
              <a:avLst/>
            </a:prstGeom>
            <a:solidFill>
              <a:srgbClr val="FFFF99"/>
            </a:solidFill>
            <a:ln w="9525">
              <a:noFill/>
              <a:miter lim="800000"/>
              <a:headEnd/>
              <a:tailEnd/>
            </a:ln>
          </p:spPr>
          <p:txBody>
            <a:bodyPr wrap="none" anchor="ctr"/>
            <a:lstStyle/>
            <a:p>
              <a:endParaRPr lang="ru-RU"/>
            </a:p>
          </p:txBody>
        </p:sp>
        <p:sp>
          <p:nvSpPr>
            <p:cNvPr id="21526" name="Text Box 6"/>
            <p:cNvSpPr txBox="1">
              <a:spLocks noChangeArrowheads="1"/>
            </p:cNvSpPr>
            <p:nvPr/>
          </p:nvSpPr>
          <p:spPr bwMode="auto">
            <a:xfrm>
              <a:off x="1440" y="1488"/>
              <a:ext cx="480" cy="132"/>
            </a:xfrm>
            <a:prstGeom prst="rect">
              <a:avLst/>
            </a:prstGeom>
            <a:solidFill>
              <a:srgbClr val="FFFF99"/>
            </a:solidFill>
            <a:ln w="9525">
              <a:noFill/>
              <a:miter lim="800000"/>
              <a:headEnd/>
              <a:tailEnd/>
            </a:ln>
          </p:spPr>
          <p:txBody>
            <a:bodyPr>
              <a:spAutoFit/>
            </a:bodyPr>
            <a:lstStyle/>
            <a:p>
              <a:pPr algn="ctr">
                <a:lnSpc>
                  <a:spcPct val="70000"/>
                </a:lnSpc>
              </a:pPr>
              <a:r>
                <a:rPr lang="en-US" sz="1100" i="0">
                  <a:latin typeface="Arial" charset="0"/>
                </a:rPr>
                <a:t>L-</a:t>
              </a:r>
              <a:r>
                <a:rPr lang="ru-RU" sz="1100" i="0">
                  <a:latin typeface="Arial" charset="0"/>
                </a:rPr>
                <a:t>дофа</a:t>
              </a:r>
            </a:p>
          </p:txBody>
        </p:sp>
        <p:sp>
          <p:nvSpPr>
            <p:cNvPr id="21527" name="Text Box 8"/>
            <p:cNvSpPr txBox="1">
              <a:spLocks noChangeArrowheads="1"/>
            </p:cNvSpPr>
            <p:nvPr/>
          </p:nvSpPr>
          <p:spPr bwMode="auto">
            <a:xfrm>
              <a:off x="1488" y="1236"/>
              <a:ext cx="480" cy="122"/>
            </a:xfrm>
            <a:prstGeom prst="rect">
              <a:avLst/>
            </a:prstGeom>
            <a:solidFill>
              <a:srgbClr val="FFFF99"/>
            </a:solidFill>
            <a:ln w="9525">
              <a:noFill/>
              <a:miter lim="800000"/>
              <a:headEnd/>
              <a:tailEnd/>
            </a:ln>
          </p:spPr>
          <p:txBody>
            <a:bodyPr>
              <a:spAutoFit/>
            </a:bodyPr>
            <a:lstStyle/>
            <a:p>
              <a:pPr>
                <a:lnSpc>
                  <a:spcPct val="60000"/>
                </a:lnSpc>
              </a:pPr>
              <a:r>
                <a:rPr lang="ru-RU" sz="1100" i="0">
                  <a:latin typeface="Arial" charset="0"/>
                </a:rPr>
                <a:t>тирозин</a:t>
              </a:r>
            </a:p>
          </p:txBody>
        </p:sp>
        <p:sp>
          <p:nvSpPr>
            <p:cNvPr id="21528" name="Text Box 9"/>
            <p:cNvSpPr txBox="1">
              <a:spLocks noChangeArrowheads="1"/>
            </p:cNvSpPr>
            <p:nvPr/>
          </p:nvSpPr>
          <p:spPr bwMode="auto">
            <a:xfrm>
              <a:off x="240" y="1030"/>
              <a:ext cx="624" cy="228"/>
            </a:xfrm>
            <a:prstGeom prst="rect">
              <a:avLst/>
            </a:prstGeom>
            <a:solidFill>
              <a:schemeClr val="bg1"/>
            </a:solidFill>
            <a:ln w="9525">
              <a:noFill/>
              <a:miter lim="800000"/>
              <a:headEnd/>
              <a:tailEnd/>
            </a:ln>
          </p:spPr>
          <p:txBody>
            <a:bodyPr>
              <a:spAutoFit/>
            </a:bodyPr>
            <a:lstStyle/>
            <a:p>
              <a:pPr>
                <a:lnSpc>
                  <a:spcPct val="80000"/>
                </a:lnSpc>
              </a:pPr>
              <a:r>
                <a:rPr lang="ru-RU" sz="1100" i="0">
                  <a:latin typeface="Arial" charset="0"/>
                </a:rPr>
                <a:t>продукты распада </a:t>
              </a:r>
              <a:r>
                <a:rPr lang="en-US" sz="1100" i="0">
                  <a:latin typeface="Arial" charset="0"/>
                </a:rPr>
                <a:t>NA</a:t>
              </a:r>
              <a:endParaRPr lang="ru-RU" sz="1100" i="0">
                <a:latin typeface="Arial" charset="0"/>
              </a:endParaRPr>
            </a:p>
          </p:txBody>
        </p:sp>
        <p:sp>
          <p:nvSpPr>
            <p:cNvPr id="21529" name="Text Box 10"/>
            <p:cNvSpPr txBox="1">
              <a:spLocks noChangeArrowheads="1"/>
            </p:cNvSpPr>
            <p:nvPr/>
          </p:nvSpPr>
          <p:spPr bwMode="auto">
            <a:xfrm>
              <a:off x="1392" y="1764"/>
              <a:ext cx="576" cy="132"/>
            </a:xfrm>
            <a:prstGeom prst="rect">
              <a:avLst/>
            </a:prstGeom>
            <a:solidFill>
              <a:srgbClr val="FFFF99"/>
            </a:solidFill>
            <a:ln w="9525">
              <a:noFill/>
              <a:miter lim="800000"/>
              <a:headEnd/>
              <a:tailEnd/>
            </a:ln>
          </p:spPr>
          <p:txBody>
            <a:bodyPr>
              <a:spAutoFit/>
            </a:bodyPr>
            <a:lstStyle/>
            <a:p>
              <a:pPr algn="ctr">
                <a:lnSpc>
                  <a:spcPct val="70000"/>
                </a:lnSpc>
              </a:pPr>
              <a:r>
                <a:rPr lang="ru-RU" sz="1100" i="0">
                  <a:latin typeface="Arial" charset="0"/>
                </a:rPr>
                <a:t>дофамин</a:t>
              </a:r>
            </a:p>
          </p:txBody>
        </p:sp>
        <p:sp>
          <p:nvSpPr>
            <p:cNvPr id="21530" name="Text Box 16"/>
            <p:cNvSpPr txBox="1">
              <a:spLocks noChangeArrowheads="1"/>
            </p:cNvSpPr>
            <p:nvPr/>
          </p:nvSpPr>
          <p:spPr bwMode="auto">
            <a:xfrm>
              <a:off x="48" y="2533"/>
              <a:ext cx="528" cy="143"/>
            </a:xfrm>
            <a:prstGeom prst="rect">
              <a:avLst/>
            </a:prstGeom>
            <a:solidFill>
              <a:schemeClr val="bg1"/>
            </a:solidFill>
            <a:ln w="9525">
              <a:noFill/>
              <a:miter lim="800000"/>
              <a:headEnd/>
              <a:tailEnd/>
            </a:ln>
          </p:spPr>
          <p:txBody>
            <a:bodyPr>
              <a:spAutoFit/>
            </a:bodyPr>
            <a:lstStyle/>
            <a:p>
              <a:pPr algn="r">
                <a:lnSpc>
                  <a:spcPct val="80000"/>
                </a:lnSpc>
              </a:pPr>
              <a:r>
                <a:rPr lang="ru-RU" sz="1100" i="0">
                  <a:latin typeface="Arial" charset="0"/>
                </a:rPr>
                <a:t>Захват 1</a:t>
              </a:r>
            </a:p>
          </p:txBody>
        </p:sp>
        <p:sp>
          <p:nvSpPr>
            <p:cNvPr id="21531" name="Text Box 17"/>
            <p:cNvSpPr txBox="1">
              <a:spLocks noChangeArrowheads="1"/>
            </p:cNvSpPr>
            <p:nvPr/>
          </p:nvSpPr>
          <p:spPr bwMode="auto">
            <a:xfrm>
              <a:off x="240" y="3493"/>
              <a:ext cx="528" cy="143"/>
            </a:xfrm>
            <a:prstGeom prst="rect">
              <a:avLst/>
            </a:prstGeom>
            <a:solidFill>
              <a:schemeClr val="bg1"/>
            </a:solidFill>
            <a:ln w="9525">
              <a:noFill/>
              <a:miter lim="800000"/>
              <a:headEnd/>
              <a:tailEnd/>
            </a:ln>
          </p:spPr>
          <p:txBody>
            <a:bodyPr>
              <a:spAutoFit/>
            </a:bodyPr>
            <a:lstStyle/>
            <a:p>
              <a:pPr algn="r">
                <a:lnSpc>
                  <a:spcPct val="80000"/>
                </a:lnSpc>
              </a:pPr>
              <a:r>
                <a:rPr lang="ru-RU" sz="1100" i="0">
                  <a:latin typeface="Arial" charset="0"/>
                </a:rPr>
                <a:t>Захват 2</a:t>
              </a:r>
            </a:p>
          </p:txBody>
        </p:sp>
      </p:grpSp>
      <p:sp>
        <p:nvSpPr>
          <p:cNvPr id="111660" name="Text Box 44"/>
          <p:cNvSpPr txBox="1">
            <a:spLocks noChangeArrowheads="1"/>
          </p:cNvSpPr>
          <p:nvPr/>
        </p:nvSpPr>
        <p:spPr bwMode="auto">
          <a:xfrm>
            <a:off x="0" y="4071942"/>
            <a:ext cx="4267200" cy="1739900"/>
          </a:xfrm>
          <a:prstGeom prst="rect">
            <a:avLst/>
          </a:prstGeom>
          <a:noFill/>
          <a:ln w="9525">
            <a:noFill/>
            <a:miter lim="800000"/>
            <a:headEnd/>
            <a:tailEnd/>
          </a:ln>
        </p:spPr>
        <p:txBody>
          <a:bodyPr>
            <a:spAutoFit/>
          </a:bodyPr>
          <a:lstStyle/>
          <a:p>
            <a:pPr>
              <a:lnSpc>
                <a:spcPct val="90000"/>
              </a:lnSpc>
            </a:pPr>
            <a:r>
              <a:rPr lang="ru-RU" sz="2000" i="0" dirty="0">
                <a:latin typeface="Arial" charset="0"/>
              </a:rPr>
              <a:t>- торможение выброса </a:t>
            </a:r>
            <a:r>
              <a:rPr lang="ru-RU" sz="2000" i="0" dirty="0" err="1">
                <a:latin typeface="Arial" charset="0"/>
              </a:rPr>
              <a:t>Ацх</a:t>
            </a:r>
            <a:r>
              <a:rPr lang="en-US" sz="2000" i="0" dirty="0">
                <a:latin typeface="Arial" charset="0"/>
              </a:rPr>
              <a:t> </a:t>
            </a:r>
            <a:r>
              <a:rPr lang="ru-RU" sz="2000" i="0" dirty="0">
                <a:latin typeface="Arial" charset="0"/>
              </a:rPr>
              <a:t>из </a:t>
            </a:r>
            <a:r>
              <a:rPr lang="ru-RU" sz="2000" i="0" dirty="0" err="1">
                <a:latin typeface="Arial" charset="0"/>
              </a:rPr>
              <a:t>пресинаптического</a:t>
            </a:r>
            <a:r>
              <a:rPr lang="ru-RU" sz="2000" i="0" dirty="0">
                <a:latin typeface="Arial" charset="0"/>
              </a:rPr>
              <a:t> окончания (один из уровней конкуренции влияний симпатической и парасимпатической систем на внутренние органы).</a:t>
            </a:r>
          </a:p>
        </p:txBody>
      </p:sp>
      <p:grpSp>
        <p:nvGrpSpPr>
          <p:cNvPr id="3" name="Group 48"/>
          <p:cNvGrpSpPr>
            <a:grpSpLocks/>
          </p:cNvGrpSpPr>
          <p:nvPr/>
        </p:nvGrpSpPr>
        <p:grpSpPr bwMode="auto">
          <a:xfrm>
            <a:off x="4929188" y="1000125"/>
            <a:ext cx="3929063" cy="5661025"/>
            <a:chOff x="3105" y="630"/>
            <a:chExt cx="2475" cy="3566"/>
          </a:xfrm>
        </p:grpSpPr>
        <p:sp>
          <p:nvSpPr>
            <p:cNvPr id="21520" name="Text Box 42"/>
            <p:cNvSpPr txBox="1">
              <a:spLocks noChangeArrowheads="1"/>
            </p:cNvSpPr>
            <p:nvPr/>
          </p:nvSpPr>
          <p:spPr bwMode="auto">
            <a:xfrm>
              <a:off x="3105" y="630"/>
              <a:ext cx="2475" cy="520"/>
            </a:xfrm>
            <a:prstGeom prst="rect">
              <a:avLst/>
            </a:prstGeom>
            <a:solidFill>
              <a:srgbClr val="800080"/>
            </a:solidFill>
            <a:ln w="38100">
              <a:solidFill>
                <a:srgbClr val="800000"/>
              </a:solidFill>
              <a:miter lim="800000"/>
              <a:headEnd/>
              <a:tailEnd/>
            </a:ln>
          </p:spPr>
          <p:txBody>
            <a:bodyPr wrap="square">
              <a:spAutoFit/>
            </a:bodyPr>
            <a:lstStyle/>
            <a:p>
              <a:pPr algn="ctr">
                <a:lnSpc>
                  <a:spcPct val="85000"/>
                </a:lnSpc>
              </a:pPr>
              <a:r>
                <a:rPr lang="ru-RU" sz="2000" b="1" i="0" dirty="0">
                  <a:solidFill>
                    <a:schemeClr val="bg1"/>
                  </a:solidFill>
                  <a:latin typeface="Arial" charset="0"/>
                  <a:sym typeface="Symbol" pitchFamily="18" charset="2"/>
                </a:rPr>
                <a:t></a:t>
              </a:r>
              <a:r>
                <a:rPr lang="ru-RU" sz="1800" i="0" dirty="0">
                  <a:solidFill>
                    <a:schemeClr val="bg1"/>
                  </a:solidFill>
                  <a:latin typeface="Arial" charset="0"/>
                  <a:sym typeface="Symbol" pitchFamily="18" charset="2"/>
                </a:rPr>
                <a:t>2-ре</a:t>
              </a:r>
              <a:r>
                <a:rPr lang="en-US" sz="1800" i="0" dirty="0">
                  <a:solidFill>
                    <a:schemeClr val="bg1"/>
                  </a:solidFill>
                  <a:latin typeface="Arial" charset="0"/>
                  <a:sym typeface="Symbol" pitchFamily="18" charset="2"/>
                </a:rPr>
                <a:t>-</a:t>
              </a:r>
              <a:r>
                <a:rPr lang="ru-RU" sz="1800" i="0" dirty="0" err="1">
                  <a:solidFill>
                    <a:schemeClr val="bg1"/>
                  </a:solidFill>
                  <a:latin typeface="Arial" charset="0"/>
                  <a:sym typeface="Symbol" pitchFamily="18" charset="2"/>
                </a:rPr>
                <a:t>цепторы</a:t>
              </a:r>
              <a:endParaRPr lang="ru-RU" sz="1800" i="0" dirty="0">
                <a:solidFill>
                  <a:schemeClr val="bg1"/>
                </a:solidFill>
                <a:latin typeface="Arial" charset="0"/>
                <a:sym typeface="Symbol" pitchFamily="18" charset="2"/>
              </a:endParaRPr>
            </a:p>
            <a:p>
              <a:pPr algn="ctr">
                <a:lnSpc>
                  <a:spcPct val="85000"/>
                </a:lnSpc>
              </a:pPr>
              <a:r>
                <a:rPr lang="ru-RU" sz="1800" i="0" dirty="0">
                  <a:solidFill>
                    <a:schemeClr val="bg1"/>
                  </a:solidFill>
                  <a:latin typeface="Arial" charset="0"/>
                  <a:sym typeface="Symbol" pitchFamily="18" charset="2"/>
                </a:rPr>
                <a:t>тормозят работу</a:t>
              </a:r>
              <a:r>
                <a:rPr lang="ru-RU" sz="1800" i="0" dirty="0">
                  <a:solidFill>
                    <a:schemeClr val="bg1"/>
                  </a:solidFill>
                  <a:latin typeface="Arial" charset="0"/>
                </a:rPr>
                <a:t> Са</a:t>
              </a:r>
              <a:r>
                <a:rPr lang="ru-RU" sz="1800" i="0" baseline="24000" dirty="0">
                  <a:solidFill>
                    <a:schemeClr val="bg1"/>
                  </a:solidFill>
                  <a:latin typeface="Arial" charset="0"/>
                </a:rPr>
                <a:t>2</a:t>
              </a:r>
              <a:r>
                <a:rPr lang="ru-RU" sz="1800" i="0" baseline="30000" dirty="0">
                  <a:solidFill>
                    <a:schemeClr val="bg1"/>
                  </a:solidFill>
                  <a:latin typeface="Arial" charset="0"/>
                </a:rPr>
                <a:t>+</a:t>
              </a:r>
              <a:r>
                <a:rPr lang="ru-RU" sz="1800" i="0" dirty="0">
                  <a:solidFill>
                    <a:schemeClr val="bg1"/>
                  </a:solidFill>
                  <a:latin typeface="Arial" charset="0"/>
                </a:rPr>
                <a:t>-каналов и  </a:t>
              </a:r>
              <a:r>
                <a:rPr lang="ru-RU" sz="1800" i="0" dirty="0" err="1" smtClean="0">
                  <a:solidFill>
                    <a:schemeClr val="bg1"/>
                  </a:solidFill>
                  <a:latin typeface="Arial" charset="0"/>
                </a:rPr>
                <a:t>экзоцитоз</a:t>
              </a:r>
              <a:r>
                <a:rPr lang="ru-RU" sz="1800" i="0" dirty="0" smtClean="0">
                  <a:solidFill>
                    <a:schemeClr val="bg1"/>
                  </a:solidFill>
                  <a:latin typeface="Arial" charset="0"/>
                </a:rPr>
                <a:t> </a:t>
              </a:r>
              <a:r>
                <a:rPr lang="en-US" sz="1800" i="0" dirty="0">
                  <a:solidFill>
                    <a:schemeClr val="bg1"/>
                  </a:solidFill>
                  <a:latin typeface="Arial" charset="0"/>
                </a:rPr>
                <a:t>N</a:t>
              </a:r>
              <a:r>
                <a:rPr lang="ru-RU" sz="1800" i="0" dirty="0">
                  <a:solidFill>
                    <a:schemeClr val="bg1"/>
                  </a:solidFill>
                  <a:latin typeface="Arial" charset="0"/>
                </a:rPr>
                <a:t>Е</a:t>
              </a:r>
            </a:p>
          </p:txBody>
        </p:sp>
        <p:sp>
          <p:nvSpPr>
            <p:cNvPr id="21521" name="Text Box 45"/>
            <p:cNvSpPr txBox="1">
              <a:spLocks noChangeArrowheads="1"/>
            </p:cNvSpPr>
            <p:nvPr/>
          </p:nvSpPr>
          <p:spPr bwMode="auto">
            <a:xfrm>
              <a:off x="5184" y="3067"/>
              <a:ext cx="384" cy="212"/>
            </a:xfrm>
            <a:prstGeom prst="rect">
              <a:avLst/>
            </a:prstGeom>
            <a:solidFill>
              <a:srgbClr val="000066"/>
            </a:solidFill>
            <a:ln w="38100">
              <a:noFill/>
              <a:miter lim="800000"/>
              <a:headEnd/>
              <a:tailEnd/>
            </a:ln>
          </p:spPr>
          <p:txBody>
            <a:bodyPr>
              <a:spAutoFit/>
            </a:bodyPr>
            <a:lstStyle/>
            <a:p>
              <a:pPr algn="ctr">
                <a:lnSpc>
                  <a:spcPct val="80000"/>
                </a:lnSpc>
              </a:pPr>
              <a:r>
                <a:rPr lang="ru-RU" sz="2000" b="1" i="0" dirty="0">
                  <a:latin typeface="Arial" charset="0"/>
                  <a:sym typeface="Symbol" pitchFamily="18" charset="2"/>
                </a:rPr>
                <a:t></a:t>
              </a:r>
              <a:r>
                <a:rPr lang="ru-RU" sz="1800" i="0" dirty="0">
                  <a:latin typeface="Arial" charset="0"/>
                  <a:sym typeface="Symbol" pitchFamily="18" charset="2"/>
                </a:rPr>
                <a:t>2</a:t>
              </a:r>
              <a:endParaRPr lang="ru-RU" sz="1800" i="0" dirty="0">
                <a:latin typeface="Arial" charset="0"/>
              </a:endParaRPr>
            </a:p>
          </p:txBody>
        </p:sp>
        <p:sp>
          <p:nvSpPr>
            <p:cNvPr id="21522" name="Text Box 46"/>
            <p:cNvSpPr txBox="1">
              <a:spLocks noChangeArrowheads="1"/>
            </p:cNvSpPr>
            <p:nvPr/>
          </p:nvSpPr>
          <p:spPr bwMode="auto">
            <a:xfrm>
              <a:off x="4416" y="3984"/>
              <a:ext cx="384" cy="212"/>
            </a:xfrm>
            <a:prstGeom prst="rect">
              <a:avLst/>
            </a:prstGeom>
            <a:solidFill>
              <a:srgbClr val="000066"/>
            </a:solidFill>
            <a:ln w="38100">
              <a:noFill/>
              <a:miter lim="800000"/>
              <a:headEnd/>
              <a:tailEnd/>
            </a:ln>
          </p:spPr>
          <p:txBody>
            <a:bodyPr>
              <a:spAutoFit/>
            </a:bodyPr>
            <a:lstStyle/>
            <a:p>
              <a:pPr algn="ctr">
                <a:lnSpc>
                  <a:spcPct val="80000"/>
                </a:lnSpc>
              </a:pPr>
              <a:r>
                <a:rPr lang="ru-RU" sz="2000" b="1" i="0">
                  <a:latin typeface="Arial" charset="0"/>
                  <a:sym typeface="Symbol" pitchFamily="18" charset="2"/>
                </a:rPr>
                <a:t></a:t>
              </a:r>
              <a:endParaRPr lang="ru-RU" sz="1800" i="0">
                <a:latin typeface="Arial" charset="0"/>
              </a:endParaRPr>
            </a:p>
          </p:txBody>
        </p:sp>
        <p:sp>
          <p:nvSpPr>
            <p:cNvPr id="21523" name="Text Box 47"/>
            <p:cNvSpPr txBox="1">
              <a:spLocks noChangeArrowheads="1"/>
            </p:cNvSpPr>
            <p:nvPr/>
          </p:nvSpPr>
          <p:spPr bwMode="auto">
            <a:xfrm>
              <a:off x="3840" y="3984"/>
              <a:ext cx="384" cy="212"/>
            </a:xfrm>
            <a:prstGeom prst="rect">
              <a:avLst/>
            </a:prstGeom>
            <a:solidFill>
              <a:srgbClr val="000066"/>
            </a:solidFill>
            <a:ln w="38100">
              <a:noFill/>
              <a:miter lim="800000"/>
              <a:headEnd/>
              <a:tailEnd/>
            </a:ln>
          </p:spPr>
          <p:txBody>
            <a:bodyPr>
              <a:spAutoFit/>
            </a:bodyPr>
            <a:lstStyle/>
            <a:p>
              <a:pPr algn="ctr">
                <a:lnSpc>
                  <a:spcPct val="80000"/>
                </a:lnSpc>
              </a:pPr>
              <a:r>
                <a:rPr lang="ru-RU" sz="2000" b="1" i="0" dirty="0">
                  <a:latin typeface="Arial" charset="0"/>
                  <a:sym typeface="Symbol" pitchFamily="18" charset="2"/>
                </a:rPr>
                <a:t></a:t>
              </a:r>
              <a:r>
                <a:rPr lang="ru-RU" sz="1800" i="0" dirty="0">
                  <a:latin typeface="Arial" charset="0"/>
                  <a:sym typeface="Symbol" pitchFamily="18" charset="2"/>
                </a:rPr>
                <a:t>1</a:t>
              </a:r>
              <a:endParaRPr lang="ru-RU" sz="1800" i="0" dirty="0">
                <a:latin typeface="Arial" charset="0"/>
              </a:endParaRPr>
            </a:p>
          </p:txBody>
        </p:sp>
      </p:grpSp>
      <p:sp>
        <p:nvSpPr>
          <p:cNvPr id="29" name="TextBox 28"/>
          <p:cNvSpPr txBox="1"/>
          <p:nvPr/>
        </p:nvSpPr>
        <p:spPr>
          <a:xfrm>
            <a:off x="500034" y="142852"/>
            <a:ext cx="8477642" cy="769441"/>
          </a:xfrm>
          <a:prstGeom prst="rect">
            <a:avLst/>
          </a:prstGeom>
          <a:noFill/>
        </p:spPr>
        <p:txBody>
          <a:bodyPr wrap="none" rtlCol="0">
            <a:spAutoFit/>
          </a:bodyPr>
          <a:lstStyle/>
          <a:p>
            <a:r>
              <a:rPr lang="ru-RU" sz="4400" dirty="0" smtClean="0"/>
              <a:t>Регуляция секреции медиатора</a:t>
            </a:r>
            <a:endParaRPr lang="ru-RU"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36"/>
                                        </p:tgtEl>
                                        <p:attrNameLst>
                                          <p:attrName>style.visibility</p:attrName>
                                        </p:attrNameLst>
                                      </p:cBhvr>
                                      <p:to>
                                        <p:strVal val="visible"/>
                                      </p:to>
                                    </p:set>
                                    <p:anim calcmode="lin" valueType="num">
                                      <p:cBhvr additive="base">
                                        <p:cTn id="7" dur="500" fill="hold"/>
                                        <p:tgtEl>
                                          <p:spTgt spid="111636"/>
                                        </p:tgtEl>
                                        <p:attrNameLst>
                                          <p:attrName>ppt_x</p:attrName>
                                        </p:attrNameLst>
                                      </p:cBhvr>
                                      <p:tavLst>
                                        <p:tav tm="0">
                                          <p:val>
                                            <p:strVal val="0-#ppt_w/2"/>
                                          </p:val>
                                        </p:tav>
                                        <p:tav tm="100000">
                                          <p:val>
                                            <p:strVal val="#ppt_x"/>
                                          </p:val>
                                        </p:tav>
                                      </p:tavLst>
                                    </p:anim>
                                    <p:anim calcmode="lin" valueType="num">
                                      <p:cBhvr additive="base">
                                        <p:cTn id="8" dur="500" fill="hold"/>
                                        <p:tgtEl>
                                          <p:spTgt spid="1116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1660"/>
                                        </p:tgtEl>
                                        <p:attrNameLst>
                                          <p:attrName>style.visibility</p:attrName>
                                        </p:attrNameLst>
                                      </p:cBhvr>
                                      <p:to>
                                        <p:strVal val="visible"/>
                                      </p:to>
                                    </p:set>
                                    <p:animEffect transition="in" filter="dissolve">
                                      <p:cBhvr>
                                        <p:cTn id="25" dur="500"/>
                                        <p:tgtEl>
                                          <p:spTgt spid="111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6" grpId="0" autoUpdateAnimBg="0"/>
      <p:bldP spid="11166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lumMod val="50000"/>
                  </a:schemeClr>
                </a:solidFill>
              </a:rPr>
              <a:t>Регуляция секреции медиатора</a:t>
            </a:r>
            <a:endParaRPr lang="ru-RU" dirty="0">
              <a:solidFill>
                <a:schemeClr val="bg1">
                  <a:lumMod val="50000"/>
                </a:schemeClr>
              </a:solidFill>
            </a:endParaRPr>
          </a:p>
        </p:txBody>
      </p:sp>
      <p:sp>
        <p:nvSpPr>
          <p:cNvPr id="6" name="Хорда 5"/>
          <p:cNvSpPr/>
          <p:nvPr/>
        </p:nvSpPr>
        <p:spPr>
          <a:xfrm rot="8109920">
            <a:off x="3462818" y="5223309"/>
            <a:ext cx="1640456" cy="1988532"/>
          </a:xfrm>
          <a:prstGeom prst="chord">
            <a:avLst>
              <a:gd name="adj1" fmla="val 2842015"/>
              <a:gd name="adj2" fmla="val 13253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4" name="Группа 13"/>
          <p:cNvGrpSpPr/>
          <p:nvPr/>
        </p:nvGrpSpPr>
        <p:grpSpPr>
          <a:xfrm>
            <a:off x="1857356" y="2143116"/>
            <a:ext cx="4572826" cy="928694"/>
            <a:chOff x="71406" y="2214554"/>
            <a:chExt cx="4572826" cy="928694"/>
          </a:xfrm>
        </p:grpSpPr>
        <p:sp>
          <p:nvSpPr>
            <p:cNvPr id="7" name="Дуга 6"/>
            <p:cNvSpPr/>
            <p:nvPr/>
          </p:nvSpPr>
          <p:spPr>
            <a:xfrm>
              <a:off x="1214414" y="2214554"/>
              <a:ext cx="2286016" cy="571504"/>
            </a:xfrm>
            <a:prstGeom prst="arc">
              <a:avLst>
                <a:gd name="adj1" fmla="val 10686536"/>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8" name="Дуга 7"/>
            <p:cNvSpPr/>
            <p:nvPr/>
          </p:nvSpPr>
          <p:spPr>
            <a:xfrm flipV="1">
              <a:off x="1214414" y="2571744"/>
              <a:ext cx="2286016" cy="571504"/>
            </a:xfrm>
            <a:prstGeom prst="arc">
              <a:avLst>
                <a:gd name="adj1" fmla="val 10686536"/>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cxnSp>
          <p:nvCxnSpPr>
            <p:cNvPr id="10" name="Прямая соединительная линия 9"/>
            <p:cNvCxnSpPr>
              <a:stCxn id="7" idx="2"/>
            </p:cNvCxnSpPr>
            <p:nvPr/>
          </p:nvCxnSpPr>
          <p:spPr>
            <a:xfrm rot="16200000" flipH="1">
              <a:off x="4071934" y="1928802"/>
              <a:ext cx="1588" cy="1143008"/>
            </a:xfrm>
            <a:prstGeom prst="line">
              <a:avLst/>
            </a:prstGeom>
          </p:spPr>
          <p:style>
            <a:lnRef idx="3">
              <a:schemeClr val="dk1"/>
            </a:lnRef>
            <a:fillRef idx="0">
              <a:schemeClr val="dk1"/>
            </a:fillRef>
            <a:effectRef idx="2">
              <a:schemeClr val="dk1"/>
            </a:effectRef>
            <a:fontRef idx="minor">
              <a:schemeClr val="tx1"/>
            </a:fontRef>
          </p:style>
        </p:cxnSp>
        <p:cxnSp>
          <p:nvCxnSpPr>
            <p:cNvPr id="11" name="Прямая соединительная линия 10"/>
            <p:cNvCxnSpPr/>
            <p:nvPr/>
          </p:nvCxnSpPr>
          <p:spPr>
            <a:xfrm rot="16200000" flipH="1">
              <a:off x="4071140" y="2286786"/>
              <a:ext cx="1588" cy="1143008"/>
            </a:xfrm>
            <a:prstGeom prst="line">
              <a:avLst/>
            </a:prstGeom>
          </p:spPr>
          <p:style>
            <a:lnRef idx="3">
              <a:schemeClr val="dk1"/>
            </a:lnRef>
            <a:fillRef idx="0">
              <a:schemeClr val="dk1"/>
            </a:fillRef>
            <a:effectRef idx="2">
              <a:schemeClr val="dk1"/>
            </a:effectRef>
            <a:fontRef idx="minor">
              <a:schemeClr val="tx1"/>
            </a:fontRef>
          </p:style>
        </p:cxnSp>
        <p:cxnSp>
          <p:nvCxnSpPr>
            <p:cNvPr id="12" name="Прямая соединительная линия 11"/>
            <p:cNvCxnSpPr/>
            <p:nvPr/>
          </p:nvCxnSpPr>
          <p:spPr>
            <a:xfrm rot="16200000" flipH="1">
              <a:off x="642116" y="2285198"/>
              <a:ext cx="1588" cy="1143008"/>
            </a:xfrm>
            <a:prstGeom prst="line">
              <a:avLst/>
            </a:prstGeom>
          </p:spPr>
          <p:style>
            <a:lnRef idx="3">
              <a:schemeClr val="dk1"/>
            </a:lnRef>
            <a:fillRef idx="0">
              <a:schemeClr val="dk1"/>
            </a:fillRef>
            <a:effectRef idx="2">
              <a:schemeClr val="dk1"/>
            </a:effectRef>
            <a:fontRef idx="minor">
              <a:schemeClr val="tx1"/>
            </a:fontRef>
          </p:style>
        </p:cxnSp>
        <p:cxnSp>
          <p:nvCxnSpPr>
            <p:cNvPr id="13" name="Прямая соединительная линия 12"/>
            <p:cNvCxnSpPr/>
            <p:nvPr/>
          </p:nvCxnSpPr>
          <p:spPr>
            <a:xfrm rot="16200000" flipH="1">
              <a:off x="642117" y="1929596"/>
              <a:ext cx="1588" cy="1143008"/>
            </a:xfrm>
            <a:prstGeom prst="line">
              <a:avLst/>
            </a:prstGeom>
          </p:spPr>
          <p:style>
            <a:lnRef idx="3">
              <a:schemeClr val="dk1"/>
            </a:lnRef>
            <a:fillRef idx="0">
              <a:schemeClr val="dk1"/>
            </a:fillRef>
            <a:effectRef idx="2">
              <a:schemeClr val="dk1"/>
            </a:effectRef>
            <a:fontRef idx="minor">
              <a:schemeClr val="tx1"/>
            </a:fontRef>
          </p:style>
        </p:cxnSp>
      </p:grpSp>
      <p:sp>
        <p:nvSpPr>
          <p:cNvPr id="15" name="Стрелка вниз 14"/>
          <p:cNvSpPr/>
          <p:nvPr/>
        </p:nvSpPr>
        <p:spPr>
          <a:xfrm>
            <a:off x="3929058" y="2786058"/>
            <a:ext cx="428628"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3857620" y="3929066"/>
            <a:ext cx="542136" cy="400110"/>
          </a:xfrm>
          <a:prstGeom prst="rect">
            <a:avLst/>
          </a:prstGeom>
          <a:noFill/>
        </p:spPr>
        <p:txBody>
          <a:bodyPr wrap="none" rtlCol="0">
            <a:spAutoFit/>
          </a:bodyPr>
          <a:lstStyle/>
          <a:p>
            <a:r>
              <a:rPr lang="ru-RU" sz="2000" dirty="0" smtClean="0">
                <a:solidFill>
                  <a:schemeClr val="bg1">
                    <a:lumMod val="50000"/>
                  </a:schemeClr>
                </a:solidFill>
              </a:rPr>
              <a:t>НА</a:t>
            </a:r>
            <a:endParaRPr lang="ru-RU" sz="2000" dirty="0">
              <a:solidFill>
                <a:schemeClr val="bg1">
                  <a:lumMod val="50000"/>
                </a:schemeClr>
              </a:solidFill>
            </a:endParaRPr>
          </a:p>
        </p:txBody>
      </p:sp>
      <p:sp>
        <p:nvSpPr>
          <p:cNvPr id="17" name="Стрелка вниз 16"/>
          <p:cNvSpPr/>
          <p:nvPr/>
        </p:nvSpPr>
        <p:spPr>
          <a:xfrm>
            <a:off x="3929058" y="4429132"/>
            <a:ext cx="42862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4000496" y="5072074"/>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Арка 18"/>
          <p:cNvSpPr/>
          <p:nvPr/>
        </p:nvSpPr>
        <p:spPr>
          <a:xfrm>
            <a:off x="3929058" y="4929198"/>
            <a:ext cx="428628" cy="428628"/>
          </a:xfrm>
          <a:prstGeom prst="blockArc">
            <a:avLst>
              <a:gd name="adj1" fmla="val 10800000"/>
              <a:gd name="adj2" fmla="val 0"/>
              <a:gd name="adj3" fmla="val 16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Выгнутая вверх стрелка 19"/>
          <p:cNvSpPr/>
          <p:nvPr/>
        </p:nvSpPr>
        <p:spPr>
          <a:xfrm rot="12965215">
            <a:off x="2644575" y="3653541"/>
            <a:ext cx="1214446" cy="6429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Выгнутая вверх стрелка 20"/>
          <p:cNvSpPr/>
          <p:nvPr/>
        </p:nvSpPr>
        <p:spPr>
          <a:xfrm rot="8634785" flipH="1">
            <a:off x="4427723" y="3653542"/>
            <a:ext cx="1214446" cy="6429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TextBox 21"/>
          <p:cNvSpPr txBox="1"/>
          <p:nvPr/>
        </p:nvSpPr>
        <p:spPr>
          <a:xfrm>
            <a:off x="5143504" y="3000372"/>
            <a:ext cx="885179" cy="369332"/>
          </a:xfrm>
          <a:prstGeom prst="rect">
            <a:avLst/>
          </a:prstGeom>
          <a:noFill/>
        </p:spPr>
        <p:txBody>
          <a:bodyPr wrap="none" rtlCol="0">
            <a:spAutoFit/>
          </a:bodyPr>
          <a:lstStyle/>
          <a:p>
            <a:r>
              <a:rPr lang="ru-RU" dirty="0" smtClean="0">
                <a:solidFill>
                  <a:schemeClr val="bg1">
                    <a:lumMod val="50000"/>
                  </a:schemeClr>
                </a:solidFill>
              </a:rPr>
              <a:t>альфа</a:t>
            </a:r>
            <a:endParaRPr lang="ru-RU" dirty="0">
              <a:solidFill>
                <a:schemeClr val="bg1">
                  <a:lumMod val="50000"/>
                </a:schemeClr>
              </a:solidFill>
            </a:endParaRPr>
          </a:p>
        </p:txBody>
      </p:sp>
      <p:sp>
        <p:nvSpPr>
          <p:cNvPr id="23" name="TextBox 22"/>
          <p:cNvSpPr txBox="1"/>
          <p:nvPr/>
        </p:nvSpPr>
        <p:spPr>
          <a:xfrm>
            <a:off x="2549111" y="2928934"/>
            <a:ext cx="665567" cy="369332"/>
          </a:xfrm>
          <a:prstGeom prst="rect">
            <a:avLst/>
          </a:prstGeom>
          <a:noFill/>
        </p:spPr>
        <p:txBody>
          <a:bodyPr wrap="none" rtlCol="0">
            <a:spAutoFit/>
          </a:bodyPr>
          <a:lstStyle/>
          <a:p>
            <a:r>
              <a:rPr lang="ru-RU" dirty="0" smtClean="0">
                <a:solidFill>
                  <a:schemeClr val="bg1">
                    <a:lumMod val="50000"/>
                  </a:schemeClr>
                </a:solidFill>
              </a:rPr>
              <a:t>бета</a:t>
            </a:r>
            <a:endParaRPr lang="ru-RU" dirty="0">
              <a:solidFill>
                <a:schemeClr val="bg1">
                  <a:lumMod val="50000"/>
                </a:schemeClr>
              </a:solidFill>
            </a:endParaRPr>
          </a:p>
        </p:txBody>
      </p:sp>
      <p:sp>
        <p:nvSpPr>
          <p:cNvPr id="26" name="Равнобедренный треугольник 25"/>
          <p:cNvSpPr/>
          <p:nvPr/>
        </p:nvSpPr>
        <p:spPr>
          <a:xfrm rot="19729365">
            <a:off x="3128813" y="2906920"/>
            <a:ext cx="263015" cy="2583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5000628" y="3000372"/>
            <a:ext cx="214314"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3214678" y="2357430"/>
            <a:ext cx="571504" cy="830997"/>
          </a:xfrm>
          <a:prstGeom prst="rect">
            <a:avLst/>
          </a:prstGeom>
          <a:noFill/>
        </p:spPr>
        <p:txBody>
          <a:bodyPr wrap="square" rtlCol="0">
            <a:spAutoFit/>
          </a:bodyPr>
          <a:lstStyle/>
          <a:p>
            <a:r>
              <a:rPr lang="ru-RU" sz="4800" dirty="0" smtClean="0">
                <a:solidFill>
                  <a:schemeClr val="bg1">
                    <a:lumMod val="50000"/>
                  </a:schemeClr>
                </a:solidFill>
              </a:rPr>
              <a:t>+</a:t>
            </a:r>
            <a:endParaRPr lang="ru-RU" sz="4800" dirty="0">
              <a:solidFill>
                <a:schemeClr val="bg1">
                  <a:lumMod val="50000"/>
                </a:schemeClr>
              </a:solidFill>
            </a:endParaRPr>
          </a:p>
        </p:txBody>
      </p:sp>
      <p:sp>
        <p:nvSpPr>
          <p:cNvPr id="30" name="TextBox 29"/>
          <p:cNvSpPr txBox="1"/>
          <p:nvPr/>
        </p:nvSpPr>
        <p:spPr>
          <a:xfrm>
            <a:off x="4714876" y="2285992"/>
            <a:ext cx="571504" cy="830997"/>
          </a:xfrm>
          <a:prstGeom prst="rect">
            <a:avLst/>
          </a:prstGeom>
          <a:noFill/>
        </p:spPr>
        <p:txBody>
          <a:bodyPr wrap="square" rtlCol="0">
            <a:spAutoFit/>
          </a:bodyPr>
          <a:lstStyle/>
          <a:p>
            <a:r>
              <a:rPr lang="ru-RU" sz="4800" dirty="0" smtClean="0">
                <a:solidFill>
                  <a:schemeClr val="bg1">
                    <a:lumMod val="50000"/>
                  </a:schemeClr>
                </a:solidFill>
              </a:rPr>
              <a:t>-</a:t>
            </a:r>
            <a:endParaRPr lang="ru-RU" sz="4800" dirty="0">
              <a:solidFill>
                <a:schemeClr val="bg1">
                  <a:lumMod val="50000"/>
                </a:schemeClr>
              </a:solidFill>
            </a:endParaRPr>
          </a:p>
        </p:txBody>
      </p:sp>
      <p:sp>
        <p:nvSpPr>
          <p:cNvPr id="31" name="Выгнутая вверх стрелка 30"/>
          <p:cNvSpPr/>
          <p:nvPr/>
        </p:nvSpPr>
        <p:spPr>
          <a:xfrm rot="20842205">
            <a:off x="3312691" y="2245899"/>
            <a:ext cx="718728" cy="32261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2" name="Выгнутая вверх стрелка 31"/>
          <p:cNvSpPr/>
          <p:nvPr/>
        </p:nvSpPr>
        <p:spPr>
          <a:xfrm rot="757795" flipH="1">
            <a:off x="4241383" y="2289226"/>
            <a:ext cx="718728" cy="32261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3" name="TextBox 32"/>
          <p:cNvSpPr txBox="1"/>
          <p:nvPr/>
        </p:nvSpPr>
        <p:spPr>
          <a:xfrm>
            <a:off x="5286380" y="5500702"/>
            <a:ext cx="1880643" cy="523220"/>
          </a:xfrm>
          <a:prstGeom prst="rect">
            <a:avLst/>
          </a:prstGeom>
          <a:noFill/>
        </p:spPr>
        <p:txBody>
          <a:bodyPr wrap="none" rtlCol="0">
            <a:spAutoFit/>
          </a:bodyPr>
          <a:lstStyle/>
          <a:p>
            <a:r>
              <a:rPr lang="ru-RU" sz="2800" dirty="0" smtClean="0">
                <a:solidFill>
                  <a:schemeClr val="bg1">
                    <a:lumMod val="50000"/>
                  </a:schemeClr>
                </a:solidFill>
              </a:rPr>
              <a:t>эффектор</a:t>
            </a:r>
            <a:endParaRPr lang="ru-RU" sz="28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lumMod val="50000"/>
                  </a:schemeClr>
                </a:solidFill>
              </a:rPr>
              <a:t>Регуляция секреции медиатора</a:t>
            </a:r>
            <a:endParaRPr lang="ru-RU" dirty="0">
              <a:solidFill>
                <a:schemeClr val="bg1">
                  <a:lumMod val="50000"/>
                </a:schemeClr>
              </a:solidFill>
            </a:endParaRPr>
          </a:p>
        </p:txBody>
      </p:sp>
      <p:grpSp>
        <p:nvGrpSpPr>
          <p:cNvPr id="3" name="Группа 13"/>
          <p:cNvGrpSpPr/>
          <p:nvPr/>
        </p:nvGrpSpPr>
        <p:grpSpPr>
          <a:xfrm>
            <a:off x="284926" y="2143116"/>
            <a:ext cx="3715570" cy="928694"/>
            <a:chOff x="71406" y="2214554"/>
            <a:chExt cx="4572826" cy="928694"/>
          </a:xfrm>
        </p:grpSpPr>
        <p:sp>
          <p:nvSpPr>
            <p:cNvPr id="7" name="Дуга 6"/>
            <p:cNvSpPr/>
            <p:nvPr/>
          </p:nvSpPr>
          <p:spPr>
            <a:xfrm>
              <a:off x="1214414" y="2214554"/>
              <a:ext cx="2286016" cy="571504"/>
            </a:xfrm>
            <a:prstGeom prst="arc">
              <a:avLst>
                <a:gd name="adj1" fmla="val 10686536"/>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8" name="Дуга 7"/>
            <p:cNvSpPr/>
            <p:nvPr/>
          </p:nvSpPr>
          <p:spPr>
            <a:xfrm flipV="1">
              <a:off x="1214414" y="2571744"/>
              <a:ext cx="2286016" cy="571504"/>
            </a:xfrm>
            <a:prstGeom prst="arc">
              <a:avLst>
                <a:gd name="adj1" fmla="val 10686536"/>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cxnSp>
          <p:nvCxnSpPr>
            <p:cNvPr id="10" name="Прямая соединительная линия 9"/>
            <p:cNvCxnSpPr>
              <a:stCxn id="7" idx="2"/>
            </p:cNvCxnSpPr>
            <p:nvPr/>
          </p:nvCxnSpPr>
          <p:spPr>
            <a:xfrm rot="16200000" flipH="1">
              <a:off x="4071934" y="1928802"/>
              <a:ext cx="1588" cy="1143008"/>
            </a:xfrm>
            <a:prstGeom prst="line">
              <a:avLst/>
            </a:prstGeom>
          </p:spPr>
          <p:style>
            <a:lnRef idx="3">
              <a:schemeClr val="dk1"/>
            </a:lnRef>
            <a:fillRef idx="0">
              <a:schemeClr val="dk1"/>
            </a:fillRef>
            <a:effectRef idx="2">
              <a:schemeClr val="dk1"/>
            </a:effectRef>
            <a:fontRef idx="minor">
              <a:schemeClr val="tx1"/>
            </a:fontRef>
          </p:style>
        </p:cxnSp>
        <p:cxnSp>
          <p:nvCxnSpPr>
            <p:cNvPr id="11" name="Прямая соединительная линия 10"/>
            <p:cNvCxnSpPr/>
            <p:nvPr/>
          </p:nvCxnSpPr>
          <p:spPr>
            <a:xfrm rot="16200000" flipH="1">
              <a:off x="4071140" y="2286786"/>
              <a:ext cx="1588" cy="1143008"/>
            </a:xfrm>
            <a:prstGeom prst="line">
              <a:avLst/>
            </a:prstGeom>
          </p:spPr>
          <p:style>
            <a:lnRef idx="3">
              <a:schemeClr val="dk1"/>
            </a:lnRef>
            <a:fillRef idx="0">
              <a:schemeClr val="dk1"/>
            </a:fillRef>
            <a:effectRef idx="2">
              <a:schemeClr val="dk1"/>
            </a:effectRef>
            <a:fontRef idx="minor">
              <a:schemeClr val="tx1"/>
            </a:fontRef>
          </p:style>
        </p:cxnSp>
        <p:cxnSp>
          <p:nvCxnSpPr>
            <p:cNvPr id="12" name="Прямая соединительная линия 11"/>
            <p:cNvCxnSpPr/>
            <p:nvPr/>
          </p:nvCxnSpPr>
          <p:spPr>
            <a:xfrm rot="16200000" flipH="1">
              <a:off x="642116" y="2285198"/>
              <a:ext cx="1588" cy="1143008"/>
            </a:xfrm>
            <a:prstGeom prst="line">
              <a:avLst/>
            </a:prstGeom>
          </p:spPr>
          <p:style>
            <a:lnRef idx="3">
              <a:schemeClr val="dk1"/>
            </a:lnRef>
            <a:fillRef idx="0">
              <a:schemeClr val="dk1"/>
            </a:fillRef>
            <a:effectRef idx="2">
              <a:schemeClr val="dk1"/>
            </a:effectRef>
            <a:fontRef idx="minor">
              <a:schemeClr val="tx1"/>
            </a:fontRef>
          </p:style>
        </p:cxnSp>
        <p:cxnSp>
          <p:nvCxnSpPr>
            <p:cNvPr id="13" name="Прямая соединительная линия 12"/>
            <p:cNvCxnSpPr/>
            <p:nvPr/>
          </p:nvCxnSpPr>
          <p:spPr>
            <a:xfrm rot="16200000" flipH="1">
              <a:off x="642117" y="1929596"/>
              <a:ext cx="1588" cy="1143008"/>
            </a:xfrm>
            <a:prstGeom prst="line">
              <a:avLst/>
            </a:prstGeom>
          </p:spPr>
          <p:style>
            <a:lnRef idx="3">
              <a:schemeClr val="dk1"/>
            </a:lnRef>
            <a:fillRef idx="0">
              <a:schemeClr val="dk1"/>
            </a:fillRef>
            <a:effectRef idx="2">
              <a:schemeClr val="dk1"/>
            </a:effectRef>
            <a:fontRef idx="minor">
              <a:schemeClr val="tx1"/>
            </a:fontRef>
          </p:style>
        </p:cxnSp>
      </p:grpSp>
      <p:sp>
        <p:nvSpPr>
          <p:cNvPr id="15" name="Стрелка вниз 14"/>
          <p:cNvSpPr/>
          <p:nvPr/>
        </p:nvSpPr>
        <p:spPr>
          <a:xfrm>
            <a:off x="1928794" y="2786058"/>
            <a:ext cx="428628"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857356" y="4000504"/>
            <a:ext cx="542136" cy="400110"/>
          </a:xfrm>
          <a:prstGeom prst="rect">
            <a:avLst/>
          </a:prstGeom>
          <a:noFill/>
        </p:spPr>
        <p:txBody>
          <a:bodyPr wrap="none" rtlCol="0">
            <a:spAutoFit/>
          </a:bodyPr>
          <a:lstStyle/>
          <a:p>
            <a:r>
              <a:rPr lang="ru-RU" sz="2000" dirty="0" smtClean="0">
                <a:solidFill>
                  <a:schemeClr val="bg1">
                    <a:lumMod val="50000"/>
                  </a:schemeClr>
                </a:solidFill>
              </a:rPr>
              <a:t>НА</a:t>
            </a:r>
            <a:endParaRPr lang="ru-RU" sz="2000" dirty="0">
              <a:solidFill>
                <a:schemeClr val="bg1">
                  <a:lumMod val="50000"/>
                </a:schemeClr>
              </a:solidFill>
            </a:endParaRPr>
          </a:p>
        </p:txBody>
      </p:sp>
      <p:sp>
        <p:nvSpPr>
          <p:cNvPr id="17" name="Стрелка вниз 16"/>
          <p:cNvSpPr/>
          <p:nvPr/>
        </p:nvSpPr>
        <p:spPr>
          <a:xfrm>
            <a:off x="6429388" y="4429132"/>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6572264" y="514351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2071670" y="5143512"/>
            <a:ext cx="214314"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5786446" y="2357430"/>
            <a:ext cx="571504" cy="830997"/>
          </a:xfrm>
          <a:prstGeom prst="rect">
            <a:avLst/>
          </a:prstGeom>
          <a:noFill/>
        </p:spPr>
        <p:txBody>
          <a:bodyPr wrap="square" rtlCol="0">
            <a:spAutoFit/>
          </a:bodyPr>
          <a:lstStyle/>
          <a:p>
            <a:r>
              <a:rPr lang="ru-RU" sz="4800" dirty="0" smtClean="0">
                <a:solidFill>
                  <a:schemeClr val="bg1">
                    <a:lumMod val="50000"/>
                  </a:schemeClr>
                </a:solidFill>
              </a:rPr>
              <a:t>-</a:t>
            </a:r>
            <a:endParaRPr lang="ru-RU" sz="4800" dirty="0">
              <a:solidFill>
                <a:schemeClr val="bg1">
                  <a:lumMod val="50000"/>
                </a:schemeClr>
              </a:solidFill>
            </a:endParaRPr>
          </a:p>
        </p:txBody>
      </p:sp>
      <p:grpSp>
        <p:nvGrpSpPr>
          <p:cNvPr id="28" name="Группа 13"/>
          <p:cNvGrpSpPr/>
          <p:nvPr/>
        </p:nvGrpSpPr>
        <p:grpSpPr>
          <a:xfrm>
            <a:off x="4714876" y="2143116"/>
            <a:ext cx="3715570" cy="928694"/>
            <a:chOff x="71406" y="2214554"/>
            <a:chExt cx="4572826" cy="928694"/>
          </a:xfrm>
        </p:grpSpPr>
        <p:sp>
          <p:nvSpPr>
            <p:cNvPr id="33" name="Дуга 32"/>
            <p:cNvSpPr/>
            <p:nvPr/>
          </p:nvSpPr>
          <p:spPr>
            <a:xfrm>
              <a:off x="1214414" y="2214554"/>
              <a:ext cx="2286016" cy="571504"/>
            </a:xfrm>
            <a:prstGeom prst="arc">
              <a:avLst>
                <a:gd name="adj1" fmla="val 10686536"/>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34" name="Дуга 33"/>
            <p:cNvSpPr/>
            <p:nvPr/>
          </p:nvSpPr>
          <p:spPr>
            <a:xfrm flipV="1">
              <a:off x="1214414" y="2571744"/>
              <a:ext cx="2286016" cy="571504"/>
            </a:xfrm>
            <a:prstGeom prst="arc">
              <a:avLst>
                <a:gd name="adj1" fmla="val 10686536"/>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cxnSp>
          <p:nvCxnSpPr>
            <p:cNvPr id="35" name="Прямая соединительная линия 34"/>
            <p:cNvCxnSpPr>
              <a:stCxn id="33" idx="2"/>
            </p:cNvCxnSpPr>
            <p:nvPr/>
          </p:nvCxnSpPr>
          <p:spPr>
            <a:xfrm rot="16200000" flipH="1">
              <a:off x="4071934" y="1928802"/>
              <a:ext cx="1588" cy="1143008"/>
            </a:xfrm>
            <a:prstGeom prst="line">
              <a:avLst/>
            </a:prstGeom>
          </p:spPr>
          <p:style>
            <a:lnRef idx="3">
              <a:schemeClr val="dk1"/>
            </a:lnRef>
            <a:fillRef idx="0">
              <a:schemeClr val="dk1"/>
            </a:fillRef>
            <a:effectRef idx="2">
              <a:schemeClr val="dk1"/>
            </a:effectRef>
            <a:fontRef idx="minor">
              <a:schemeClr val="tx1"/>
            </a:fontRef>
          </p:style>
        </p:cxnSp>
        <p:cxnSp>
          <p:nvCxnSpPr>
            <p:cNvPr id="36" name="Прямая соединительная линия 35"/>
            <p:cNvCxnSpPr/>
            <p:nvPr/>
          </p:nvCxnSpPr>
          <p:spPr>
            <a:xfrm rot="16200000" flipH="1">
              <a:off x="4071140" y="2286786"/>
              <a:ext cx="1588" cy="1143008"/>
            </a:xfrm>
            <a:prstGeom prst="line">
              <a:avLst/>
            </a:prstGeom>
          </p:spPr>
          <p:style>
            <a:lnRef idx="3">
              <a:schemeClr val="dk1"/>
            </a:lnRef>
            <a:fillRef idx="0">
              <a:schemeClr val="dk1"/>
            </a:fillRef>
            <a:effectRef idx="2">
              <a:schemeClr val="dk1"/>
            </a:effectRef>
            <a:fontRef idx="minor">
              <a:schemeClr val="tx1"/>
            </a:fontRef>
          </p:style>
        </p:cxnSp>
        <p:cxnSp>
          <p:nvCxnSpPr>
            <p:cNvPr id="37" name="Прямая соединительная линия 36"/>
            <p:cNvCxnSpPr/>
            <p:nvPr/>
          </p:nvCxnSpPr>
          <p:spPr>
            <a:xfrm rot="16200000" flipH="1">
              <a:off x="642116" y="2285198"/>
              <a:ext cx="1588" cy="1143008"/>
            </a:xfrm>
            <a:prstGeom prst="line">
              <a:avLst/>
            </a:prstGeom>
          </p:spPr>
          <p:style>
            <a:lnRef idx="3">
              <a:schemeClr val="dk1"/>
            </a:lnRef>
            <a:fillRef idx="0">
              <a:schemeClr val="dk1"/>
            </a:fillRef>
            <a:effectRef idx="2">
              <a:schemeClr val="dk1"/>
            </a:effectRef>
            <a:fontRef idx="minor">
              <a:schemeClr val="tx1"/>
            </a:fontRef>
          </p:style>
        </p:cxnSp>
        <p:cxnSp>
          <p:nvCxnSpPr>
            <p:cNvPr id="38" name="Прямая соединительная линия 37"/>
            <p:cNvCxnSpPr/>
            <p:nvPr/>
          </p:nvCxnSpPr>
          <p:spPr>
            <a:xfrm rot="16200000" flipH="1">
              <a:off x="642117" y="1929596"/>
              <a:ext cx="1588" cy="1143008"/>
            </a:xfrm>
            <a:prstGeom prst="line">
              <a:avLst/>
            </a:prstGeom>
          </p:spPr>
          <p:style>
            <a:lnRef idx="3">
              <a:schemeClr val="dk1"/>
            </a:lnRef>
            <a:fillRef idx="0">
              <a:schemeClr val="dk1"/>
            </a:fillRef>
            <a:effectRef idx="2">
              <a:schemeClr val="dk1"/>
            </a:effectRef>
            <a:fontRef idx="minor">
              <a:schemeClr val="tx1"/>
            </a:fontRef>
          </p:style>
        </p:cxnSp>
      </p:grpSp>
      <p:sp>
        <p:nvSpPr>
          <p:cNvPr id="39" name="Стрелка вниз 38"/>
          <p:cNvSpPr/>
          <p:nvPr/>
        </p:nvSpPr>
        <p:spPr>
          <a:xfrm>
            <a:off x="6429388" y="2928934"/>
            <a:ext cx="428628"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p:cNvSpPr txBox="1"/>
          <p:nvPr/>
        </p:nvSpPr>
        <p:spPr>
          <a:xfrm>
            <a:off x="6401745" y="4071942"/>
            <a:ext cx="527709" cy="400110"/>
          </a:xfrm>
          <a:prstGeom prst="rect">
            <a:avLst/>
          </a:prstGeom>
          <a:noFill/>
        </p:spPr>
        <p:txBody>
          <a:bodyPr wrap="none" rtlCol="0">
            <a:spAutoFit/>
          </a:bodyPr>
          <a:lstStyle/>
          <a:p>
            <a:r>
              <a:rPr lang="ru-RU" sz="2000" dirty="0" smtClean="0">
                <a:solidFill>
                  <a:schemeClr val="bg1">
                    <a:lumMod val="50000"/>
                  </a:schemeClr>
                </a:solidFill>
              </a:rPr>
              <a:t>АХ</a:t>
            </a:r>
            <a:endParaRPr lang="ru-RU" sz="2000" dirty="0">
              <a:solidFill>
                <a:schemeClr val="bg1">
                  <a:lumMod val="50000"/>
                </a:schemeClr>
              </a:solidFill>
            </a:endParaRPr>
          </a:p>
        </p:txBody>
      </p:sp>
      <p:sp>
        <p:nvSpPr>
          <p:cNvPr id="41" name="Овал 40"/>
          <p:cNvSpPr/>
          <p:nvPr/>
        </p:nvSpPr>
        <p:spPr>
          <a:xfrm>
            <a:off x="857224" y="5286388"/>
            <a:ext cx="7072362"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трелка вниз 41"/>
          <p:cNvSpPr/>
          <p:nvPr/>
        </p:nvSpPr>
        <p:spPr>
          <a:xfrm>
            <a:off x="1928794" y="4500570"/>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трелка углом 42"/>
          <p:cNvSpPr/>
          <p:nvPr/>
        </p:nvSpPr>
        <p:spPr>
          <a:xfrm rot="19941110" flipV="1">
            <a:off x="2210710" y="3449154"/>
            <a:ext cx="3579573" cy="5563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4" name="Стрелка углом 43"/>
          <p:cNvSpPr/>
          <p:nvPr/>
        </p:nvSpPr>
        <p:spPr>
          <a:xfrm rot="1658890" flipH="1" flipV="1">
            <a:off x="2996527" y="3513388"/>
            <a:ext cx="3579573" cy="5563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5" name="TextBox 44"/>
          <p:cNvSpPr txBox="1"/>
          <p:nvPr/>
        </p:nvSpPr>
        <p:spPr>
          <a:xfrm>
            <a:off x="2428860" y="2357430"/>
            <a:ext cx="571504" cy="830997"/>
          </a:xfrm>
          <a:prstGeom prst="rect">
            <a:avLst/>
          </a:prstGeom>
          <a:noFill/>
        </p:spPr>
        <p:txBody>
          <a:bodyPr wrap="square" rtlCol="0">
            <a:spAutoFit/>
          </a:bodyPr>
          <a:lstStyle/>
          <a:p>
            <a:r>
              <a:rPr lang="ru-RU" sz="4800" dirty="0" smtClean="0">
                <a:solidFill>
                  <a:schemeClr val="bg1">
                    <a:lumMod val="50000"/>
                  </a:schemeClr>
                </a:solidFill>
              </a:rPr>
              <a:t>-</a:t>
            </a:r>
            <a:endParaRPr lang="ru-RU" sz="4800" dirty="0">
              <a:solidFill>
                <a:schemeClr val="bg1">
                  <a:lumMod val="50000"/>
                </a:schemeClr>
              </a:solidFill>
            </a:endParaRPr>
          </a:p>
        </p:txBody>
      </p:sp>
      <p:sp>
        <p:nvSpPr>
          <p:cNvPr id="47" name="TextBox 46"/>
          <p:cNvSpPr txBox="1"/>
          <p:nvPr/>
        </p:nvSpPr>
        <p:spPr>
          <a:xfrm>
            <a:off x="3571868" y="5500702"/>
            <a:ext cx="1880643" cy="523220"/>
          </a:xfrm>
          <a:prstGeom prst="rect">
            <a:avLst/>
          </a:prstGeom>
          <a:noFill/>
        </p:spPr>
        <p:txBody>
          <a:bodyPr wrap="none" rtlCol="0">
            <a:spAutoFit/>
          </a:bodyPr>
          <a:lstStyle/>
          <a:p>
            <a:r>
              <a:rPr lang="ru-RU" sz="2800" dirty="0" smtClean="0">
                <a:solidFill>
                  <a:schemeClr val="bg1">
                    <a:lumMod val="50000"/>
                  </a:schemeClr>
                </a:solidFill>
              </a:rPr>
              <a:t>эффектор</a:t>
            </a:r>
            <a:endParaRPr lang="ru-RU" sz="2800" dirty="0">
              <a:solidFill>
                <a:schemeClr val="bg1">
                  <a:lumMod val="50000"/>
                </a:schemeClr>
              </a:solidFill>
            </a:endParaRPr>
          </a:p>
        </p:txBody>
      </p:sp>
      <p:sp>
        <p:nvSpPr>
          <p:cNvPr id="48" name="TextBox 47"/>
          <p:cNvSpPr txBox="1"/>
          <p:nvPr/>
        </p:nvSpPr>
        <p:spPr>
          <a:xfrm>
            <a:off x="1571604" y="1285860"/>
            <a:ext cx="646331" cy="923330"/>
          </a:xfrm>
          <a:prstGeom prst="rect">
            <a:avLst/>
          </a:prstGeom>
          <a:noFill/>
        </p:spPr>
        <p:txBody>
          <a:bodyPr wrap="none" rtlCol="0">
            <a:spAutoFit/>
          </a:bodyPr>
          <a:lstStyle/>
          <a:p>
            <a:r>
              <a:rPr lang="en-US" sz="5400" b="1" dirty="0">
                <a:solidFill>
                  <a:schemeClr val="bg1">
                    <a:lumMod val="50000"/>
                  </a:schemeClr>
                </a:solidFill>
              </a:rPr>
              <a:t>S</a:t>
            </a:r>
            <a:endParaRPr lang="ru-RU" sz="5400" b="1" dirty="0">
              <a:solidFill>
                <a:schemeClr val="bg1">
                  <a:lumMod val="50000"/>
                </a:schemeClr>
              </a:solidFill>
            </a:endParaRPr>
          </a:p>
        </p:txBody>
      </p:sp>
      <p:sp>
        <p:nvSpPr>
          <p:cNvPr id="49" name="TextBox 48"/>
          <p:cNvSpPr txBox="1"/>
          <p:nvPr/>
        </p:nvSpPr>
        <p:spPr>
          <a:xfrm>
            <a:off x="6429388" y="1285860"/>
            <a:ext cx="1107996" cy="923330"/>
          </a:xfrm>
          <a:prstGeom prst="rect">
            <a:avLst/>
          </a:prstGeom>
          <a:noFill/>
        </p:spPr>
        <p:txBody>
          <a:bodyPr wrap="none" rtlCol="0">
            <a:spAutoFit/>
          </a:bodyPr>
          <a:lstStyle/>
          <a:p>
            <a:r>
              <a:rPr lang="en-US" sz="5400" b="1" dirty="0" smtClean="0">
                <a:solidFill>
                  <a:schemeClr val="bg1">
                    <a:lumMod val="50000"/>
                  </a:schemeClr>
                </a:solidFill>
              </a:rPr>
              <a:t>PS</a:t>
            </a:r>
            <a:endParaRPr lang="ru-RU" sz="54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Физиологическое значение</a:t>
            </a:r>
            <a:endParaRPr lang="ru-RU" dirty="0"/>
          </a:p>
        </p:txBody>
      </p:sp>
      <p:sp>
        <p:nvSpPr>
          <p:cNvPr id="3" name="Содержимое 2"/>
          <p:cNvSpPr>
            <a:spLocks noGrp="1"/>
          </p:cNvSpPr>
          <p:nvPr>
            <p:ph idx="1"/>
          </p:nvPr>
        </p:nvSpPr>
        <p:spPr/>
        <p:txBody>
          <a:bodyPr/>
          <a:lstStyle/>
          <a:p>
            <a:r>
              <a:rPr lang="ru-RU" dirty="0" smtClean="0"/>
              <a:t>Отрицательная обратная связь – оптимальная скорость выделения медиатора</a:t>
            </a:r>
          </a:p>
          <a:p>
            <a:r>
              <a:rPr lang="ru-RU" dirty="0" smtClean="0"/>
              <a:t>Усиление «антагонизма»</a:t>
            </a:r>
          </a:p>
          <a:p>
            <a:pPr lvl="1"/>
            <a:r>
              <a:rPr lang="ru-RU" dirty="0" smtClean="0"/>
              <a:t>Кроме указанных влияний в роли модуляторов могут выступать </a:t>
            </a:r>
            <a:r>
              <a:rPr lang="ru-RU" dirty="0" err="1" smtClean="0"/>
              <a:t>простогландины</a:t>
            </a:r>
            <a:r>
              <a:rPr lang="ru-RU" dirty="0" smtClean="0"/>
              <a:t>, опиаты, </a:t>
            </a:r>
            <a:r>
              <a:rPr lang="ru-RU" dirty="0" err="1" smtClean="0"/>
              <a:t>серотонин</a:t>
            </a:r>
            <a:r>
              <a:rPr lang="ru-RU" dirty="0" smtClean="0"/>
              <a:t>, субстанция Р и другие пептиды</a:t>
            </a:r>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0"/>
            <a:ext cx="9144000" cy="1371600"/>
          </a:xfrm>
          <a:solidFill>
            <a:schemeClr val="bg2"/>
          </a:solidFill>
          <a:ln>
            <a:solidFill>
              <a:schemeClr val="tx1"/>
            </a:solidFill>
          </a:ln>
        </p:spPr>
        <p:txBody>
          <a:bodyPr/>
          <a:lstStyle/>
          <a:p>
            <a:r>
              <a:rPr lang="ru-RU" sz="4000" b="1" dirty="0"/>
              <a:t>Метасимпатический отдел ВНС</a:t>
            </a:r>
          </a:p>
        </p:txBody>
      </p:sp>
      <p:sp>
        <p:nvSpPr>
          <p:cNvPr id="17411" name="Rectangle 3"/>
          <p:cNvSpPr>
            <a:spLocks noGrp="1" noChangeArrowheads="1"/>
          </p:cNvSpPr>
          <p:nvPr>
            <p:ph type="body" idx="4294967295"/>
          </p:nvPr>
        </p:nvSpPr>
        <p:spPr>
          <a:xfrm>
            <a:off x="457200" y="1412875"/>
            <a:ext cx="8291513" cy="5184775"/>
          </a:xfrm>
        </p:spPr>
        <p:txBody>
          <a:bodyPr/>
          <a:lstStyle/>
          <a:p>
            <a:pPr>
              <a:buFont typeface="Wingdings" pitchFamily="2" charset="2"/>
              <a:buNone/>
            </a:pPr>
            <a:r>
              <a:rPr lang="ru-RU"/>
              <a:t>	</a:t>
            </a:r>
            <a:r>
              <a:rPr lang="ru-RU" b="1"/>
              <a:t>Это совокупность микроганглионарных образований, находящихся в стенке различных органов, обладающих двигательной активностью. 	</a:t>
            </a:r>
          </a:p>
          <a:p>
            <a:pPr>
              <a:buFont typeface="Wingdings" pitchFamily="2" charset="2"/>
              <a:buNone/>
            </a:pPr>
            <a:r>
              <a:rPr lang="ru-RU" b="1"/>
              <a:t>   Является проявлением диффузного типа нервной системы.</a:t>
            </a:r>
            <a:r>
              <a:rPr lang="ru-RU"/>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in)">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7411">
                                            <p:txEl>
                                              <p:pRg st="0" end="0"/>
                                            </p:txEl>
                                          </p:spTgt>
                                        </p:tgtEl>
                                        <p:attrNameLst>
                                          <p:attrName>style.visibility</p:attrName>
                                        </p:attrNameLst>
                                      </p:cBhvr>
                                      <p:to>
                                        <p:strVal val="visible"/>
                                      </p:to>
                                    </p:set>
                                    <p:anim calcmode="lin" valueType="num">
                                      <p:cBhvr>
                                        <p:cTn id="12" dur="500" fill="hold"/>
                                        <p:tgtEl>
                                          <p:spTgt spid="174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41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74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4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4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7411">
                                            <p:txEl>
                                              <p:pRg st="1" end="1"/>
                                            </p:txEl>
                                          </p:spTgt>
                                        </p:tgtEl>
                                        <p:attrNameLst>
                                          <p:attrName>style.visibility</p:attrName>
                                        </p:attrNameLst>
                                      </p:cBhvr>
                                      <p:to>
                                        <p:strVal val="visible"/>
                                      </p:to>
                                    </p:set>
                                    <p:anim calcmode="lin" valueType="num">
                                      <p:cBhvr>
                                        <p:cTn id="21" dur="500" fill="hold"/>
                                        <p:tgtEl>
                                          <p:spTgt spid="174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7411">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74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74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Метасимпатический отдел</a:t>
            </a:r>
            <a:endParaRPr lang="ru-RU" dirty="0"/>
          </a:p>
        </p:txBody>
      </p:sp>
      <p:sp>
        <p:nvSpPr>
          <p:cNvPr id="3" name="Содержимое 2"/>
          <p:cNvSpPr>
            <a:spLocks noGrp="1"/>
          </p:cNvSpPr>
          <p:nvPr>
            <p:ph idx="1"/>
          </p:nvPr>
        </p:nvSpPr>
        <p:spPr/>
        <p:txBody>
          <a:bodyPr/>
          <a:lstStyle/>
          <a:p>
            <a:r>
              <a:rPr lang="ru-RU" dirty="0" smtClean="0"/>
              <a:t>Морфологический субстрат: имеются все 3 типа клеток по </a:t>
            </a:r>
            <a:r>
              <a:rPr lang="ru-RU" dirty="0" err="1" smtClean="0"/>
              <a:t>Догелю</a:t>
            </a:r>
            <a:endParaRPr lang="ru-RU" dirty="0" smtClean="0"/>
          </a:p>
          <a:p>
            <a:pPr lvl="1"/>
            <a:r>
              <a:rPr lang="en-US" dirty="0" smtClean="0"/>
              <a:t>I </a:t>
            </a:r>
            <a:r>
              <a:rPr lang="ru-RU" dirty="0" smtClean="0"/>
              <a:t>тип – мотонейроны</a:t>
            </a:r>
          </a:p>
          <a:p>
            <a:pPr lvl="1"/>
            <a:r>
              <a:rPr lang="en-US" dirty="0" smtClean="0"/>
              <a:t>II </a:t>
            </a:r>
            <a:r>
              <a:rPr lang="ru-RU" dirty="0" smtClean="0"/>
              <a:t>тип –афферентные нейроны</a:t>
            </a:r>
          </a:p>
          <a:p>
            <a:pPr lvl="1"/>
            <a:r>
              <a:rPr lang="en-US" dirty="0" smtClean="0"/>
              <a:t>III </a:t>
            </a:r>
            <a:r>
              <a:rPr lang="ru-RU" dirty="0" smtClean="0"/>
              <a:t>тип – ассоциативные нейроны</a:t>
            </a:r>
          </a:p>
          <a:p>
            <a:r>
              <a:rPr lang="ru-RU" dirty="0" smtClean="0"/>
              <a:t>Локализация </a:t>
            </a:r>
          </a:p>
          <a:p>
            <a:pPr lvl="1"/>
            <a:r>
              <a:rPr lang="ru-RU" dirty="0" err="1" smtClean="0"/>
              <a:t>Подслизистое</a:t>
            </a:r>
            <a:r>
              <a:rPr lang="ru-RU" dirty="0" smtClean="0"/>
              <a:t> сплетение (</a:t>
            </a:r>
            <a:r>
              <a:rPr lang="ru-RU" dirty="0" err="1" smtClean="0"/>
              <a:t>Ауэрбахово</a:t>
            </a:r>
            <a:r>
              <a:rPr lang="ru-RU" dirty="0" smtClean="0"/>
              <a:t>)</a:t>
            </a:r>
          </a:p>
          <a:p>
            <a:pPr lvl="1"/>
            <a:r>
              <a:rPr lang="ru-RU" dirty="0" smtClean="0"/>
              <a:t>Межмышечное (</a:t>
            </a:r>
            <a:r>
              <a:rPr lang="ru-RU" dirty="0" err="1" smtClean="0"/>
              <a:t>Мейснерово</a:t>
            </a:r>
            <a:r>
              <a:rPr lang="ru-RU" dirty="0" smtClean="0"/>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Метасимпатический отдел</a:t>
            </a:r>
            <a:endParaRPr lang="ru-RU" dirty="0"/>
          </a:p>
        </p:txBody>
      </p:sp>
      <p:sp>
        <p:nvSpPr>
          <p:cNvPr id="3" name="Содержимое 2"/>
          <p:cNvSpPr>
            <a:spLocks noGrp="1"/>
          </p:cNvSpPr>
          <p:nvPr>
            <p:ph idx="1"/>
          </p:nvPr>
        </p:nvSpPr>
        <p:spPr/>
        <p:txBody>
          <a:bodyPr/>
          <a:lstStyle/>
          <a:p>
            <a:r>
              <a:rPr lang="ru-RU" dirty="0" smtClean="0"/>
              <a:t>Физиологическое значение – местные рефлексы, регулирующие моторику (при </a:t>
            </a:r>
            <a:r>
              <a:rPr lang="ru-RU" dirty="0" err="1" smtClean="0"/>
              <a:t>денервации</a:t>
            </a:r>
            <a:r>
              <a:rPr lang="ru-RU" dirty="0" smtClean="0"/>
              <a:t> функция органа сохраняется)</a:t>
            </a:r>
          </a:p>
          <a:p>
            <a:r>
              <a:rPr lang="ru-RU" dirty="0" smtClean="0"/>
              <a:t>Является местом конвергенции парасимпатических </a:t>
            </a:r>
            <a:r>
              <a:rPr lang="ru-RU" dirty="0" err="1" smtClean="0"/>
              <a:t>преганглионарных</a:t>
            </a:r>
            <a:r>
              <a:rPr lang="ru-RU" dirty="0" smtClean="0"/>
              <a:t> волокон</a:t>
            </a:r>
          </a:p>
          <a:p>
            <a:r>
              <a:rPr lang="ru-RU" dirty="0" err="1" smtClean="0"/>
              <a:t>Медиатотры</a:t>
            </a:r>
            <a:r>
              <a:rPr lang="ru-RU" dirty="0" smtClean="0"/>
              <a:t> – </a:t>
            </a:r>
            <a:r>
              <a:rPr lang="ru-RU" dirty="0" err="1" smtClean="0"/>
              <a:t>серотонин</a:t>
            </a:r>
            <a:r>
              <a:rPr lang="ru-RU" dirty="0" smtClean="0"/>
              <a:t>, АТФ, </a:t>
            </a:r>
            <a:r>
              <a:rPr lang="ru-RU" dirty="0" err="1" smtClean="0"/>
              <a:t>аденозин</a:t>
            </a:r>
            <a:r>
              <a:rPr lang="ru-RU" dirty="0" smtClean="0"/>
              <a:t>, гистамин, дофамин</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Вегетативный ганглий</a:t>
            </a:r>
            <a:endParaRPr lang="ru-RU" dirty="0"/>
          </a:p>
        </p:txBody>
      </p:sp>
      <p:sp>
        <p:nvSpPr>
          <p:cNvPr id="3" name="Содержимое 2"/>
          <p:cNvSpPr>
            <a:spLocks noGrp="1"/>
          </p:cNvSpPr>
          <p:nvPr>
            <p:ph idx="1"/>
          </p:nvPr>
        </p:nvSpPr>
        <p:spPr/>
        <p:txBody>
          <a:bodyPr/>
          <a:lstStyle/>
          <a:p>
            <a:r>
              <a:rPr lang="ru-RU" dirty="0" smtClean="0"/>
              <a:t>Умножение эффекта ЦНС (соотношение пре- и </a:t>
            </a:r>
            <a:r>
              <a:rPr lang="ru-RU" dirty="0" err="1" smtClean="0"/>
              <a:t>постганглионарных</a:t>
            </a:r>
            <a:r>
              <a:rPr lang="ru-RU" dirty="0" smtClean="0"/>
              <a:t> волокон </a:t>
            </a:r>
            <a:r>
              <a:rPr lang="en-US" dirty="0" smtClean="0"/>
              <a:t>~</a:t>
            </a:r>
            <a:r>
              <a:rPr lang="ru-RU" dirty="0" smtClean="0"/>
              <a:t>1:100)</a:t>
            </a:r>
            <a:endParaRPr lang="en-US" dirty="0" smtClean="0"/>
          </a:p>
          <a:p>
            <a:r>
              <a:rPr lang="ru-RU" dirty="0" smtClean="0"/>
              <a:t>Замыкание «рефлексов» на уровне ганглия</a:t>
            </a:r>
          </a:p>
          <a:p>
            <a:pPr lvl="1"/>
            <a:r>
              <a:rPr lang="ru-RU" dirty="0" smtClean="0"/>
              <a:t>Ганглий – сеть нейронов (нервный центр), которому присуща «интегративно-координирующая» функция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381000"/>
            <a:ext cx="9144000" cy="1371600"/>
          </a:xfrm>
          <a:solidFill>
            <a:schemeClr val="bg2"/>
          </a:solidFill>
          <a:ln>
            <a:solidFill>
              <a:schemeClr val="tx1"/>
            </a:solidFill>
          </a:ln>
        </p:spPr>
        <p:txBody>
          <a:bodyPr/>
          <a:lstStyle/>
          <a:p>
            <a:r>
              <a:rPr lang="ru-RU" sz="4000"/>
              <a:t>Отделы вегетативной нервной системы</a:t>
            </a:r>
          </a:p>
        </p:txBody>
      </p:sp>
      <p:sp>
        <p:nvSpPr>
          <p:cNvPr id="11268" name="AutoShape 4"/>
          <p:cNvSpPr>
            <a:spLocks noChangeArrowheads="1"/>
          </p:cNvSpPr>
          <p:nvPr/>
        </p:nvSpPr>
        <p:spPr bwMode="auto">
          <a:xfrm rot="-3425587">
            <a:off x="255588" y="2338388"/>
            <a:ext cx="1773237" cy="287337"/>
          </a:xfrm>
          <a:prstGeom prst="leftArrow">
            <a:avLst>
              <a:gd name="adj1" fmla="val 50000"/>
              <a:gd name="adj2" fmla="val 154282"/>
            </a:avLst>
          </a:prstGeom>
          <a:solidFill>
            <a:schemeClr val="tx1"/>
          </a:solidFill>
          <a:ln w="9525">
            <a:noFill/>
            <a:miter lim="800000"/>
            <a:headEnd/>
            <a:tailEnd/>
          </a:ln>
        </p:spPr>
        <p:txBody>
          <a:bodyPr wrap="none" anchor="ctr"/>
          <a:lstStyle/>
          <a:p>
            <a:endParaRPr lang="ru-RU" i="1">
              <a:latin typeface="Tahoma" pitchFamily="34" charset="0"/>
            </a:endParaRPr>
          </a:p>
        </p:txBody>
      </p:sp>
      <p:sp>
        <p:nvSpPr>
          <p:cNvPr id="11269" name="AutoShape 5"/>
          <p:cNvSpPr>
            <a:spLocks noChangeArrowheads="1"/>
          </p:cNvSpPr>
          <p:nvPr/>
        </p:nvSpPr>
        <p:spPr bwMode="auto">
          <a:xfrm rot="5400000">
            <a:off x="3131344" y="2924969"/>
            <a:ext cx="2736850" cy="287338"/>
          </a:xfrm>
          <a:prstGeom prst="rightArrow">
            <a:avLst>
              <a:gd name="adj1" fmla="val 50000"/>
              <a:gd name="adj2" fmla="val 238121"/>
            </a:avLst>
          </a:prstGeom>
          <a:solidFill>
            <a:schemeClr val="tx1"/>
          </a:solidFill>
          <a:ln w="9525">
            <a:noFill/>
            <a:miter lim="800000"/>
            <a:headEnd/>
            <a:tailEnd/>
          </a:ln>
        </p:spPr>
        <p:txBody>
          <a:bodyPr wrap="none" anchor="ctr"/>
          <a:lstStyle/>
          <a:p>
            <a:endParaRPr lang="ru-RU" i="1">
              <a:latin typeface="Tahoma" pitchFamily="34" charset="0"/>
            </a:endParaRPr>
          </a:p>
        </p:txBody>
      </p:sp>
      <p:sp>
        <p:nvSpPr>
          <p:cNvPr id="11270" name="AutoShape 6"/>
          <p:cNvSpPr>
            <a:spLocks noChangeArrowheads="1"/>
          </p:cNvSpPr>
          <p:nvPr/>
        </p:nvSpPr>
        <p:spPr bwMode="auto">
          <a:xfrm rot="3943009">
            <a:off x="6804819" y="2293144"/>
            <a:ext cx="1584325" cy="284163"/>
          </a:xfrm>
          <a:prstGeom prst="rightArrow">
            <a:avLst>
              <a:gd name="adj1" fmla="val 50000"/>
              <a:gd name="adj2" fmla="val 139385"/>
            </a:avLst>
          </a:prstGeom>
          <a:solidFill>
            <a:schemeClr val="tx1"/>
          </a:solidFill>
          <a:ln w="9525">
            <a:noFill/>
            <a:miter lim="800000"/>
            <a:headEnd/>
            <a:tailEnd/>
          </a:ln>
        </p:spPr>
        <p:txBody>
          <a:bodyPr wrap="none" anchor="ctr"/>
          <a:lstStyle/>
          <a:p>
            <a:endParaRPr lang="ru-RU" i="1">
              <a:latin typeface="Tahoma" pitchFamily="34" charset="0"/>
            </a:endParaRPr>
          </a:p>
        </p:txBody>
      </p:sp>
      <p:sp>
        <p:nvSpPr>
          <p:cNvPr id="11271" name="Rectangle 7"/>
          <p:cNvSpPr>
            <a:spLocks noChangeArrowheads="1"/>
          </p:cNvSpPr>
          <p:nvPr/>
        </p:nvSpPr>
        <p:spPr bwMode="auto">
          <a:xfrm>
            <a:off x="0" y="3171825"/>
            <a:ext cx="4067175" cy="579438"/>
          </a:xfrm>
          <a:prstGeom prst="rect">
            <a:avLst/>
          </a:prstGeom>
          <a:noFill/>
          <a:ln w="9525">
            <a:noFill/>
            <a:miter lim="800000"/>
            <a:headEnd/>
            <a:tailEnd/>
          </a:ln>
        </p:spPr>
        <p:txBody>
          <a:bodyPr anchor="ctr">
            <a:spAutoFit/>
          </a:bodyPr>
          <a:lstStyle/>
          <a:p>
            <a:r>
              <a:rPr lang="ru-RU" sz="3200" b="1">
                <a:latin typeface="Tahoma" pitchFamily="34" charset="0"/>
              </a:rPr>
              <a:t>симпатический</a:t>
            </a:r>
            <a:r>
              <a:rPr lang="en-US" b="1" i="1">
                <a:latin typeface="Tahoma" pitchFamily="34" charset="0"/>
              </a:rPr>
              <a:t> </a:t>
            </a:r>
          </a:p>
        </p:txBody>
      </p:sp>
      <p:sp>
        <p:nvSpPr>
          <p:cNvPr id="11272" name="Rectangle 8"/>
          <p:cNvSpPr>
            <a:spLocks noChangeArrowheads="1"/>
          </p:cNvSpPr>
          <p:nvPr/>
        </p:nvSpPr>
        <p:spPr bwMode="auto">
          <a:xfrm>
            <a:off x="2627313" y="4262438"/>
            <a:ext cx="4583112" cy="641350"/>
          </a:xfrm>
          <a:prstGeom prst="rect">
            <a:avLst/>
          </a:prstGeom>
          <a:noFill/>
          <a:ln w="9525">
            <a:noFill/>
            <a:miter lim="800000"/>
            <a:headEnd/>
            <a:tailEnd/>
          </a:ln>
        </p:spPr>
        <p:txBody>
          <a:bodyPr wrap="none" anchor="ctr">
            <a:spAutoFit/>
          </a:bodyPr>
          <a:lstStyle/>
          <a:p>
            <a:r>
              <a:rPr lang="ru-RU" sz="3200" b="1">
                <a:latin typeface="Tahoma" pitchFamily="34" charset="0"/>
              </a:rPr>
              <a:t>парасимпатический</a:t>
            </a:r>
            <a:r>
              <a:rPr lang="en-US" sz="3600" i="1">
                <a:latin typeface="Tahoma" pitchFamily="34" charset="0"/>
              </a:rPr>
              <a:t> </a:t>
            </a:r>
          </a:p>
        </p:txBody>
      </p:sp>
      <p:sp>
        <p:nvSpPr>
          <p:cNvPr id="11273" name="Rectangle 9"/>
          <p:cNvSpPr>
            <a:spLocks noChangeArrowheads="1"/>
          </p:cNvSpPr>
          <p:nvPr/>
        </p:nvSpPr>
        <p:spPr bwMode="auto">
          <a:xfrm>
            <a:off x="4787900" y="3171825"/>
            <a:ext cx="4679950" cy="579438"/>
          </a:xfrm>
          <a:prstGeom prst="rect">
            <a:avLst/>
          </a:prstGeom>
          <a:noFill/>
          <a:ln w="9525">
            <a:noFill/>
            <a:miter lim="800000"/>
            <a:headEnd/>
            <a:tailEnd/>
          </a:ln>
        </p:spPr>
        <p:txBody>
          <a:bodyPr anchor="ctr">
            <a:spAutoFit/>
          </a:bodyPr>
          <a:lstStyle/>
          <a:p>
            <a:r>
              <a:rPr lang="ru-RU" sz="3200" b="1" dirty="0" err="1">
                <a:latin typeface="Tahoma" pitchFamily="34" charset="0"/>
              </a:rPr>
              <a:t>метасимпатический</a:t>
            </a:r>
            <a:endParaRPr lang="en-US" sz="3200" i="1" dirty="0">
              <a:latin typeface="Tahoma"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500"/>
                                        <p:tgtEl>
                                          <p:spTgt spid="1126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box(in)">
                                      <p:cBhvr>
                                        <p:cTn id="10" dur="500"/>
                                        <p:tgtEl>
                                          <p:spTgt spid="1126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box(in)">
                                      <p:cBhvr>
                                        <p:cTn id="13" dur="500"/>
                                        <p:tgtEl>
                                          <p:spTgt spid="1126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270"/>
                                        </p:tgtEl>
                                        <p:attrNameLst>
                                          <p:attrName>style.visibility</p:attrName>
                                        </p:attrNameLst>
                                      </p:cBhvr>
                                      <p:to>
                                        <p:strVal val="visible"/>
                                      </p:to>
                                    </p:set>
                                    <p:animEffect transition="in" filter="box(in)">
                                      <p:cBhvr>
                                        <p:cTn id="16" dur="500"/>
                                        <p:tgtEl>
                                          <p:spTgt spid="11270"/>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1271"/>
                                        </p:tgtEl>
                                        <p:attrNameLst>
                                          <p:attrName>style.visibility</p:attrName>
                                        </p:attrNameLst>
                                      </p:cBhvr>
                                      <p:to>
                                        <p:strVal val="visible"/>
                                      </p:to>
                                    </p:set>
                                    <p:animEffect transition="in" filter="diamond(in)">
                                      <p:cBhvr>
                                        <p:cTn id="21" dur="2000"/>
                                        <p:tgtEl>
                                          <p:spTgt spid="11271"/>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1272"/>
                                        </p:tgtEl>
                                        <p:attrNameLst>
                                          <p:attrName>style.visibility</p:attrName>
                                        </p:attrNameLst>
                                      </p:cBhvr>
                                      <p:to>
                                        <p:strVal val="visible"/>
                                      </p:to>
                                    </p:set>
                                    <p:animEffect transition="in" filter="diamond(in)">
                                      <p:cBhvr>
                                        <p:cTn id="24" dur="2000"/>
                                        <p:tgtEl>
                                          <p:spTgt spid="11272"/>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1273"/>
                                        </p:tgtEl>
                                        <p:attrNameLst>
                                          <p:attrName>style.visibility</p:attrName>
                                        </p:attrNameLst>
                                      </p:cBhvr>
                                      <p:to>
                                        <p:strVal val="visible"/>
                                      </p:to>
                                    </p:set>
                                    <p:animEffect transition="in" filter="diamond(in)">
                                      <p:cBhvr>
                                        <p:cTn id="27" dur="2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8" grpId="0" animBg="1"/>
      <p:bldP spid="11269" grpId="0" animBg="1"/>
      <p:bldP spid="11270" grpId="0" animBg="1"/>
      <p:bldP spid="11271" grpId="0"/>
      <p:bldP spid="11272" grpId="0"/>
      <p:bldP spid="1127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Взаимодействие с гуморальными механизмами</a:t>
            </a:r>
            <a:endParaRPr lang="ru-RU" dirty="0"/>
          </a:p>
        </p:txBody>
      </p:sp>
      <p:sp>
        <p:nvSpPr>
          <p:cNvPr id="3" name="Содержимое 2"/>
          <p:cNvSpPr>
            <a:spLocks noGrp="1"/>
          </p:cNvSpPr>
          <p:nvPr>
            <p:ph idx="1"/>
          </p:nvPr>
        </p:nvSpPr>
        <p:spPr/>
        <p:txBody>
          <a:bodyPr/>
          <a:lstStyle/>
          <a:p>
            <a:r>
              <a:rPr lang="ru-RU" dirty="0" smtClean="0"/>
              <a:t>Симпатический отдел + мозговое вещество надпочечников = </a:t>
            </a:r>
            <a:r>
              <a:rPr lang="ru-RU" dirty="0" err="1" smtClean="0"/>
              <a:t>симпато-адреналовая</a:t>
            </a:r>
            <a:r>
              <a:rPr lang="ru-RU" dirty="0" smtClean="0"/>
              <a:t> система</a:t>
            </a:r>
          </a:p>
          <a:p>
            <a:pPr lvl="1"/>
            <a:endParaRPr lang="ru-RU" dirty="0"/>
          </a:p>
          <a:p>
            <a:r>
              <a:rPr lang="ru-RU" dirty="0" smtClean="0"/>
              <a:t>Адреналин (80%)</a:t>
            </a:r>
          </a:p>
          <a:p>
            <a:r>
              <a:rPr lang="ru-RU" dirty="0" err="1" smtClean="0"/>
              <a:t>Нормадреналин</a:t>
            </a:r>
            <a:r>
              <a:rPr lang="ru-RU" dirty="0" smtClean="0"/>
              <a:t> (20%)</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Взаимодействие с гуморальными механизмами</a:t>
            </a:r>
            <a:endParaRPr lang="ru-RU" dirty="0"/>
          </a:p>
        </p:txBody>
      </p:sp>
      <p:sp>
        <p:nvSpPr>
          <p:cNvPr id="3" name="Содержимое 2"/>
          <p:cNvSpPr>
            <a:spLocks noGrp="1"/>
          </p:cNvSpPr>
          <p:nvPr>
            <p:ph idx="1"/>
          </p:nvPr>
        </p:nvSpPr>
        <p:spPr/>
        <p:txBody>
          <a:bodyPr/>
          <a:lstStyle/>
          <a:p>
            <a:r>
              <a:rPr lang="ru-RU" dirty="0" err="1" smtClean="0"/>
              <a:t>Парасимпато-инсулиновая</a:t>
            </a:r>
            <a:r>
              <a:rPr lang="ru-RU" dirty="0" smtClean="0"/>
              <a:t> система</a:t>
            </a:r>
          </a:p>
          <a:p>
            <a:pPr lvl="1"/>
            <a:r>
              <a:rPr lang="ru-RU" dirty="0"/>
              <a:t>активацией утилизации глюкозы </a:t>
            </a:r>
            <a:r>
              <a:rPr lang="ru-RU" dirty="0" smtClean="0"/>
              <a:t>клетками</a:t>
            </a:r>
          </a:p>
          <a:p>
            <a:pPr lvl="1"/>
            <a:r>
              <a:rPr lang="ru-RU" dirty="0" smtClean="0"/>
              <a:t>подавление распада; </a:t>
            </a:r>
            <a:r>
              <a:rPr lang="ru-RU" dirty="0"/>
              <a:t>и </a:t>
            </a:r>
            <a:r>
              <a:rPr lang="ru-RU" dirty="0" smtClean="0"/>
              <a:t>стимуляция </a:t>
            </a:r>
            <a:r>
              <a:rPr lang="ru-RU" dirty="0"/>
              <a:t>синтеза </a:t>
            </a:r>
            <a:r>
              <a:rPr lang="ru-RU" dirty="0" smtClean="0"/>
              <a:t>гликогена</a:t>
            </a:r>
          </a:p>
          <a:p>
            <a:pPr lvl="1"/>
            <a:r>
              <a:rPr lang="ru-RU" dirty="0" smtClean="0"/>
              <a:t>угнетение </a:t>
            </a:r>
            <a:r>
              <a:rPr lang="ru-RU" dirty="0" err="1" smtClean="0"/>
              <a:t>глюконеогенеза</a:t>
            </a:r>
            <a:endParaRPr lang="ru-RU" dirty="0" smtClean="0"/>
          </a:p>
          <a:p>
            <a:pPr lvl="1"/>
            <a:r>
              <a:rPr lang="ru-RU" dirty="0"/>
              <a:t>подавление распада </a:t>
            </a:r>
            <a:r>
              <a:rPr lang="ru-RU" dirty="0" smtClean="0"/>
              <a:t>жиров</a:t>
            </a:r>
          </a:p>
          <a:p>
            <a:pPr lvl="1"/>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468313" y="620713"/>
            <a:ext cx="4319587" cy="576262"/>
          </a:xfrm>
          <a:prstGeom prst="rect">
            <a:avLst/>
          </a:prstGeom>
          <a:gradFill rotWithShape="1">
            <a:gsLst>
              <a:gs pos="0">
                <a:srgbClr val="CC0000">
                  <a:gamma/>
                  <a:shade val="46275"/>
                  <a:invGamma/>
                </a:srgbClr>
              </a:gs>
              <a:gs pos="50000">
                <a:srgbClr val="CC0000">
                  <a:alpha val="58000"/>
                </a:srgbClr>
              </a:gs>
              <a:gs pos="100000">
                <a:srgbClr val="CC0000">
                  <a:gamma/>
                  <a:shade val="46275"/>
                  <a:invGamma/>
                </a:srgbClr>
              </a:gs>
            </a:gsLst>
            <a:lin ang="5400000" scaled="1"/>
          </a:gradFill>
          <a:ln w="57150">
            <a:solidFill>
              <a:schemeClr val="tx1"/>
            </a:solidFill>
            <a:miter lim="800000"/>
            <a:headEnd/>
            <a:tailEnd/>
          </a:ln>
          <a:effectLst/>
        </p:spPr>
        <p:txBody>
          <a:bodyPr wrap="none" anchor="ctr"/>
          <a:lstStyle/>
          <a:p>
            <a:pPr algn="ctr"/>
            <a:r>
              <a:rPr lang="ru-RU" sz="2400" b="1">
                <a:effectLst>
                  <a:outerShdw blurRad="38100" dist="38100" dir="2700000" algn="tl">
                    <a:srgbClr val="FFFFFF"/>
                  </a:outerShdw>
                </a:effectLst>
              </a:rPr>
              <a:t>трофотропная функция</a:t>
            </a:r>
            <a:r>
              <a:rPr lang="ru-RU" sz="2400"/>
              <a:t> </a:t>
            </a:r>
          </a:p>
        </p:txBody>
      </p:sp>
      <p:sp>
        <p:nvSpPr>
          <p:cNvPr id="37893" name="Text Box 5"/>
          <p:cNvSpPr txBox="1">
            <a:spLocks noChangeArrowheads="1"/>
          </p:cNvSpPr>
          <p:nvPr/>
        </p:nvSpPr>
        <p:spPr bwMode="auto">
          <a:xfrm>
            <a:off x="3203575" y="1557338"/>
            <a:ext cx="5113338" cy="1465262"/>
          </a:xfrm>
          <a:prstGeom prst="rect">
            <a:avLst/>
          </a:prstGeom>
          <a:noFill/>
          <a:ln w="9525">
            <a:noFill/>
            <a:miter lim="800000"/>
            <a:headEnd/>
            <a:tailEnd/>
          </a:ln>
          <a:effectLst/>
        </p:spPr>
        <p:txBody>
          <a:bodyPr>
            <a:spAutoFit/>
          </a:bodyPr>
          <a:lstStyle/>
          <a:p>
            <a:r>
              <a:rPr lang="ru-RU" b="1" i="1"/>
              <a:t>направлена на поддержание динамического постоянства внутренней среды организма</a:t>
            </a:r>
            <a:r>
              <a:rPr lang="ru-RU"/>
              <a:t> (его физико-химических, биохимических, ферментативных, гуморальных и других констант) </a:t>
            </a:r>
          </a:p>
        </p:txBody>
      </p:sp>
      <p:sp>
        <p:nvSpPr>
          <p:cNvPr id="37894" name="Rectangle 6"/>
          <p:cNvSpPr>
            <a:spLocks noChangeArrowheads="1"/>
          </p:cNvSpPr>
          <p:nvPr/>
        </p:nvSpPr>
        <p:spPr bwMode="auto">
          <a:xfrm>
            <a:off x="468313" y="3357563"/>
            <a:ext cx="4319587" cy="576262"/>
          </a:xfrm>
          <a:prstGeom prst="rect">
            <a:avLst/>
          </a:prstGeom>
          <a:gradFill rotWithShape="1">
            <a:gsLst>
              <a:gs pos="0">
                <a:srgbClr val="CC0000">
                  <a:gamma/>
                  <a:shade val="46275"/>
                  <a:invGamma/>
                </a:srgbClr>
              </a:gs>
              <a:gs pos="50000">
                <a:srgbClr val="CC0000">
                  <a:alpha val="58000"/>
                </a:srgbClr>
              </a:gs>
              <a:gs pos="100000">
                <a:srgbClr val="CC0000">
                  <a:gamma/>
                  <a:shade val="46275"/>
                  <a:invGamma/>
                </a:srgbClr>
              </a:gs>
            </a:gsLst>
            <a:lin ang="5400000" scaled="1"/>
          </a:gradFill>
          <a:ln w="57150">
            <a:solidFill>
              <a:schemeClr val="tx1"/>
            </a:solidFill>
            <a:miter lim="800000"/>
            <a:headEnd/>
            <a:tailEnd/>
          </a:ln>
          <a:effectLst/>
        </p:spPr>
        <p:txBody>
          <a:bodyPr wrap="none" anchor="ctr"/>
          <a:lstStyle/>
          <a:p>
            <a:pPr algn="ctr"/>
            <a:r>
              <a:rPr lang="ru-RU" sz="2400" b="1">
                <a:effectLst>
                  <a:outerShdw blurRad="38100" dist="38100" dir="2700000" algn="tl">
                    <a:srgbClr val="FFFFFF"/>
                  </a:outerShdw>
                </a:effectLst>
              </a:rPr>
              <a:t>эрготропная функция</a:t>
            </a:r>
            <a:r>
              <a:rPr lang="ru-RU" sz="2400"/>
              <a:t> </a:t>
            </a:r>
          </a:p>
        </p:txBody>
      </p:sp>
      <p:sp>
        <p:nvSpPr>
          <p:cNvPr id="37895" name="Text Box 7"/>
          <p:cNvSpPr txBox="1">
            <a:spLocks noChangeArrowheads="1"/>
          </p:cNvSpPr>
          <p:nvPr/>
        </p:nvSpPr>
        <p:spPr bwMode="auto">
          <a:xfrm>
            <a:off x="3419475" y="4292600"/>
            <a:ext cx="5400675" cy="2289175"/>
          </a:xfrm>
          <a:prstGeom prst="rect">
            <a:avLst/>
          </a:prstGeom>
          <a:noFill/>
          <a:ln w="9525">
            <a:noFill/>
            <a:miter lim="800000"/>
            <a:headEnd/>
            <a:tailEnd/>
          </a:ln>
          <a:effectLst/>
        </p:spPr>
        <p:txBody>
          <a:bodyPr>
            <a:spAutoFit/>
          </a:bodyPr>
          <a:lstStyle/>
          <a:p>
            <a:r>
              <a:rPr lang="ru-RU" b="1" i="1"/>
              <a:t>направлена на вегетативно-метаболическое обеспечение различных форм адаптивного целенаправленного поведения</a:t>
            </a:r>
            <a:r>
              <a:rPr lang="ru-RU"/>
              <a:t> (умственной и физической деятельности, реализации биологических мотиваций — пищевой, половой, мотиваций страха и агрессии, адаптации к меняющимся условиям внешней среды) </a:t>
            </a:r>
          </a:p>
        </p:txBody>
      </p:sp>
      <p:sp>
        <p:nvSpPr>
          <p:cNvPr id="6" name="TextBox 5"/>
          <p:cNvSpPr txBox="1"/>
          <p:nvPr/>
        </p:nvSpPr>
        <p:spPr>
          <a:xfrm>
            <a:off x="5429256" y="142852"/>
            <a:ext cx="1313180" cy="1107996"/>
          </a:xfrm>
          <a:prstGeom prst="rect">
            <a:avLst/>
          </a:prstGeom>
          <a:noFill/>
        </p:spPr>
        <p:txBody>
          <a:bodyPr wrap="none" rtlCol="0">
            <a:spAutoFit/>
          </a:bodyPr>
          <a:lstStyle/>
          <a:p>
            <a:r>
              <a:rPr lang="en-US" sz="6600" b="1" dirty="0" smtClean="0"/>
              <a:t>PS</a:t>
            </a:r>
          </a:p>
        </p:txBody>
      </p:sp>
      <p:sp>
        <p:nvSpPr>
          <p:cNvPr id="7" name="TextBox 6"/>
          <p:cNvSpPr txBox="1"/>
          <p:nvPr/>
        </p:nvSpPr>
        <p:spPr>
          <a:xfrm>
            <a:off x="5643570" y="3071810"/>
            <a:ext cx="748923" cy="1107996"/>
          </a:xfrm>
          <a:prstGeom prst="rect">
            <a:avLst/>
          </a:prstGeom>
          <a:noFill/>
        </p:spPr>
        <p:txBody>
          <a:bodyPr wrap="none" rtlCol="0">
            <a:spAutoFit/>
          </a:bodyPr>
          <a:lstStyle/>
          <a:p>
            <a:r>
              <a:rPr lang="en-US" sz="6600" b="1" dirty="0" smtClean="0"/>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7892"/>
                                        </p:tgtEl>
                                        <p:attrNameLst>
                                          <p:attrName>style.visibility</p:attrName>
                                        </p:attrNameLst>
                                      </p:cBhvr>
                                      <p:to>
                                        <p:strVal val="visible"/>
                                      </p:to>
                                    </p:set>
                                    <p:anim calcmode="lin" valueType="num">
                                      <p:cBhvr>
                                        <p:cTn id="7" dur="1000" fill="hold"/>
                                        <p:tgtEl>
                                          <p:spTgt spid="37892"/>
                                        </p:tgtEl>
                                        <p:attrNameLst>
                                          <p:attrName>ppt_w</p:attrName>
                                        </p:attrNameLst>
                                      </p:cBhvr>
                                      <p:tavLst>
                                        <p:tav tm="0">
                                          <p:val>
                                            <p:fltVal val="0"/>
                                          </p:val>
                                        </p:tav>
                                        <p:tav tm="100000">
                                          <p:val>
                                            <p:strVal val="#ppt_w"/>
                                          </p:val>
                                        </p:tav>
                                      </p:tavLst>
                                    </p:anim>
                                    <p:anim calcmode="lin" valueType="num">
                                      <p:cBhvr>
                                        <p:cTn id="8" dur="1000" fill="hold"/>
                                        <p:tgtEl>
                                          <p:spTgt spid="37892"/>
                                        </p:tgtEl>
                                        <p:attrNameLst>
                                          <p:attrName>ppt_h</p:attrName>
                                        </p:attrNameLst>
                                      </p:cBhvr>
                                      <p:tavLst>
                                        <p:tav tm="0">
                                          <p:val>
                                            <p:fltVal val="0"/>
                                          </p:val>
                                        </p:tav>
                                        <p:tav tm="100000">
                                          <p:val>
                                            <p:strVal val="#ppt_h"/>
                                          </p:val>
                                        </p:tav>
                                      </p:tavLst>
                                    </p:anim>
                                    <p:anim calcmode="lin" valueType="num">
                                      <p:cBhvr>
                                        <p:cTn id="9" dur="1000" fill="hold"/>
                                        <p:tgtEl>
                                          <p:spTgt spid="37892"/>
                                        </p:tgtEl>
                                        <p:attrNameLst>
                                          <p:attrName>style.rotation</p:attrName>
                                        </p:attrNameLst>
                                      </p:cBhvr>
                                      <p:tavLst>
                                        <p:tav tm="0">
                                          <p:val>
                                            <p:fltVal val="90"/>
                                          </p:val>
                                        </p:tav>
                                        <p:tav tm="100000">
                                          <p:val>
                                            <p:fltVal val="0"/>
                                          </p:val>
                                        </p:tav>
                                      </p:tavLst>
                                    </p:anim>
                                    <p:animEffect transition="in" filter="fade">
                                      <p:cBhvr>
                                        <p:cTn id="10" dur="1000"/>
                                        <p:tgtEl>
                                          <p:spTgt spid="37892"/>
                                        </p:tgtEl>
                                      </p:cBhvr>
                                    </p:animEffect>
                                  </p:childTnLst>
                                </p:cTn>
                              </p:par>
                            </p:childTnLst>
                          </p:cTn>
                        </p:par>
                        <p:par>
                          <p:cTn id="11" fill="hold">
                            <p:stCondLst>
                              <p:cond delay="1900"/>
                            </p:stCondLst>
                            <p:childTnLst>
                              <p:par>
                                <p:cTn id="12" presetID="14" presetClass="entr" presetSubtype="10" fill="hold" grpId="0" nodeType="afterEffect">
                                  <p:stCondLst>
                                    <p:cond delay="0"/>
                                  </p:stCondLst>
                                  <p:childTnLst>
                                    <p:set>
                                      <p:cBhvr>
                                        <p:cTn id="13" dur="1" fill="hold">
                                          <p:stCondLst>
                                            <p:cond delay="0"/>
                                          </p:stCondLst>
                                        </p:cTn>
                                        <p:tgtEl>
                                          <p:spTgt spid="37893"/>
                                        </p:tgtEl>
                                        <p:attrNameLst>
                                          <p:attrName>style.visibility</p:attrName>
                                        </p:attrNameLst>
                                      </p:cBhvr>
                                      <p:to>
                                        <p:strVal val="visible"/>
                                      </p:to>
                                    </p:set>
                                    <p:animEffect transition="in" filter="randombar(horizontal)">
                                      <p:cBhvr>
                                        <p:cTn id="14" dur="500"/>
                                        <p:tgtEl>
                                          <p:spTgt spid="3789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37894"/>
                                        </p:tgtEl>
                                        <p:attrNameLst>
                                          <p:attrName>style.visibility</p:attrName>
                                        </p:attrNameLst>
                                      </p:cBhvr>
                                      <p:to>
                                        <p:strVal val="visible"/>
                                      </p:to>
                                    </p:set>
                                    <p:anim calcmode="lin" valueType="num">
                                      <p:cBhvr>
                                        <p:cTn id="19" dur="1000" fill="hold"/>
                                        <p:tgtEl>
                                          <p:spTgt spid="37894"/>
                                        </p:tgtEl>
                                        <p:attrNameLst>
                                          <p:attrName>ppt_w</p:attrName>
                                        </p:attrNameLst>
                                      </p:cBhvr>
                                      <p:tavLst>
                                        <p:tav tm="0">
                                          <p:val>
                                            <p:fltVal val="0"/>
                                          </p:val>
                                        </p:tav>
                                        <p:tav tm="100000">
                                          <p:val>
                                            <p:strVal val="#ppt_w"/>
                                          </p:val>
                                        </p:tav>
                                      </p:tavLst>
                                    </p:anim>
                                    <p:anim calcmode="lin" valueType="num">
                                      <p:cBhvr>
                                        <p:cTn id="20" dur="1000" fill="hold"/>
                                        <p:tgtEl>
                                          <p:spTgt spid="37894"/>
                                        </p:tgtEl>
                                        <p:attrNameLst>
                                          <p:attrName>ppt_h</p:attrName>
                                        </p:attrNameLst>
                                      </p:cBhvr>
                                      <p:tavLst>
                                        <p:tav tm="0">
                                          <p:val>
                                            <p:fltVal val="0"/>
                                          </p:val>
                                        </p:tav>
                                        <p:tav tm="100000">
                                          <p:val>
                                            <p:strVal val="#ppt_h"/>
                                          </p:val>
                                        </p:tav>
                                      </p:tavLst>
                                    </p:anim>
                                    <p:anim calcmode="lin" valueType="num">
                                      <p:cBhvr>
                                        <p:cTn id="21" dur="1000" fill="hold"/>
                                        <p:tgtEl>
                                          <p:spTgt spid="37894"/>
                                        </p:tgtEl>
                                        <p:attrNameLst>
                                          <p:attrName>style.rotation</p:attrName>
                                        </p:attrNameLst>
                                      </p:cBhvr>
                                      <p:tavLst>
                                        <p:tav tm="0">
                                          <p:val>
                                            <p:fltVal val="90"/>
                                          </p:val>
                                        </p:tav>
                                        <p:tav tm="100000">
                                          <p:val>
                                            <p:fltVal val="0"/>
                                          </p:val>
                                        </p:tav>
                                      </p:tavLst>
                                    </p:anim>
                                    <p:animEffect transition="in" filter="fade">
                                      <p:cBhvr>
                                        <p:cTn id="22" dur="1000"/>
                                        <p:tgtEl>
                                          <p:spTgt spid="37894"/>
                                        </p:tgtEl>
                                      </p:cBhvr>
                                    </p:animEffect>
                                  </p:childTnLst>
                                </p:cTn>
                              </p:par>
                            </p:childTnLst>
                          </p:cTn>
                        </p:par>
                        <p:par>
                          <p:cTn id="23" fill="hold">
                            <p:stCondLst>
                              <p:cond delay="1850"/>
                            </p:stCondLst>
                            <p:childTnLst>
                              <p:par>
                                <p:cTn id="24" presetID="14" presetClass="entr" presetSubtype="10" fill="hold" grpId="0" nodeType="afterEffect">
                                  <p:stCondLst>
                                    <p:cond delay="0"/>
                                  </p:stCondLst>
                                  <p:childTnLst>
                                    <p:set>
                                      <p:cBhvr>
                                        <p:cTn id="25" dur="1" fill="hold">
                                          <p:stCondLst>
                                            <p:cond delay="0"/>
                                          </p:stCondLst>
                                        </p:cTn>
                                        <p:tgtEl>
                                          <p:spTgt spid="37895"/>
                                        </p:tgtEl>
                                        <p:attrNameLst>
                                          <p:attrName>style.visibility</p:attrName>
                                        </p:attrNameLst>
                                      </p:cBhvr>
                                      <p:to>
                                        <p:strVal val="visible"/>
                                      </p:to>
                                    </p:set>
                                    <p:animEffect transition="in" filter="randombar(horizontal)">
                                      <p:cBhvr>
                                        <p:cTn id="26"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3" grpId="0"/>
      <p:bldP spid="37894" grpId="0" animBg="1"/>
      <p:bldP spid="3789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14356"/>
            <a:ext cx="8229600" cy="2000264"/>
          </a:xfrm>
        </p:spPr>
        <p:txBody>
          <a:bodyPr/>
          <a:lstStyle/>
          <a:p>
            <a:r>
              <a:rPr lang="ru-RU" dirty="0" smtClean="0"/>
              <a:t>Адаптационно-трофическая функция симпатического отдела ВНС</a:t>
            </a:r>
            <a:endParaRPr lang="ru-RU" dirty="0"/>
          </a:p>
        </p:txBody>
      </p:sp>
      <p:sp>
        <p:nvSpPr>
          <p:cNvPr id="3" name="Содержимое 2"/>
          <p:cNvSpPr>
            <a:spLocks noGrp="1"/>
          </p:cNvSpPr>
          <p:nvPr>
            <p:ph idx="1"/>
          </p:nvPr>
        </p:nvSpPr>
        <p:spPr>
          <a:xfrm>
            <a:off x="642910" y="4143380"/>
            <a:ext cx="8043890" cy="1987545"/>
          </a:xfrm>
        </p:spPr>
        <p:txBody>
          <a:bodyPr/>
          <a:lstStyle/>
          <a:p>
            <a:endParaRPr lang="ru-RU" dirty="0"/>
          </a:p>
        </p:txBody>
      </p:sp>
      <p:pic>
        <p:nvPicPr>
          <p:cNvPr id="190466" name="Picture 2" descr="http://bse.sci-lib.com/a_pictures/03/13/211721205.jpg"/>
          <p:cNvPicPr>
            <a:picLocks noChangeAspect="1" noChangeArrowheads="1"/>
          </p:cNvPicPr>
          <p:nvPr/>
        </p:nvPicPr>
        <p:blipFill>
          <a:blip r:embed="rId2"/>
          <a:srcRect/>
          <a:stretch>
            <a:fillRect/>
          </a:stretch>
        </p:blipFill>
        <p:spPr bwMode="auto">
          <a:xfrm>
            <a:off x="928662" y="3643314"/>
            <a:ext cx="7358114" cy="205740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ChangeArrowheads="1"/>
          </p:cNvSpPr>
          <p:nvPr>
            <p:ph type="title" idx="4294967295"/>
          </p:nvPr>
        </p:nvSpPr>
        <p:spPr>
          <a:xfrm>
            <a:off x="285720" y="571480"/>
            <a:ext cx="8382000" cy="5267340"/>
          </a:xfrm>
          <a:noFill/>
          <a:ln w="6350" cap="rnd"/>
        </p:spPr>
        <p:txBody>
          <a:bodyPr anchor="b">
            <a:normAutofit fontScale="90000"/>
          </a:bodyPr>
          <a:lstStyle/>
          <a:p>
            <a:pPr algn="l" fontAlgn="auto">
              <a:spcAft>
                <a:spcPts val="0"/>
              </a:spcAft>
              <a:defRPr/>
            </a:pPr>
            <a:r>
              <a:rPr lang="ru-RU" sz="3500" kern="12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Несмотря </a:t>
            </a:r>
            <a:r>
              <a:rPr lang="ru-RU" sz="35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на то</a:t>
            </a:r>
            <a:r>
              <a:rPr lang="ru-RU" sz="3500" kern="12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что </a:t>
            </a:r>
            <a:r>
              <a:rPr lang="ru-RU" sz="35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влияние симпатического и парасимпатического отделов оказывается </a:t>
            </a:r>
            <a:r>
              <a:rPr lang="ru-RU" b="1" u="sng"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противоположным</a:t>
            </a:r>
            <a:r>
              <a:rPr lang="ru-RU" sz="35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они </a:t>
            </a:r>
            <a:r>
              <a:rPr lang="ru-RU" sz="3500" kern="12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действуют </a:t>
            </a:r>
            <a:r>
              <a:rPr lang="ru-RU" sz="35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как </a:t>
            </a:r>
            <a:r>
              <a:rPr lang="ru-RU" b="1" u="sng"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синергисты</a:t>
            </a:r>
            <a:r>
              <a:rPr lang="ru-RU" sz="35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т.е. </a:t>
            </a:r>
            <a:r>
              <a:rPr lang="ru-RU" sz="3500" kern="1200" spc="-100" dirty="0" err="1">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содружественно</a:t>
            </a:r>
            <a:r>
              <a:rPr lang="ru-RU" sz="35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При повышении тонуса одного из этих отделов синхронно снижается тонус другого это  означает, что физиологические сдвиги любой направленности обусловлены согласованными изменениями активности обоих отделов.</a:t>
            </a: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fade">
                                      <p:cBhvr>
                                        <p:cTn id="7" dur="1000"/>
                                        <p:tgtEl>
                                          <p:spTgt spid="49157"/>
                                        </p:tgtEl>
                                      </p:cBhvr>
                                    </p:animEffect>
                                    <p:anim calcmode="lin" valueType="num">
                                      <p:cBhvr>
                                        <p:cTn id="8" dur="1000" fill="hold"/>
                                        <p:tgtEl>
                                          <p:spTgt spid="49157"/>
                                        </p:tgtEl>
                                        <p:attrNameLst>
                                          <p:attrName>ppt_x</p:attrName>
                                        </p:attrNameLst>
                                      </p:cBhvr>
                                      <p:tavLst>
                                        <p:tav tm="0">
                                          <p:val>
                                            <p:strVal val="#ppt_x"/>
                                          </p:val>
                                        </p:tav>
                                        <p:tav tm="100000">
                                          <p:val>
                                            <p:strVal val="#ppt_x"/>
                                          </p:val>
                                        </p:tav>
                                      </p:tavLst>
                                    </p:anim>
                                    <p:anim calcmode="lin" valueType="num">
                                      <p:cBhvr>
                                        <p:cTn id="9"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0"/>
            <a:ext cx="9144000" cy="1079500"/>
          </a:xfrm>
          <a:solidFill>
            <a:schemeClr val="bg2"/>
          </a:solidFill>
          <a:ln>
            <a:solidFill>
              <a:schemeClr val="tx1"/>
            </a:solidFill>
          </a:ln>
        </p:spPr>
        <p:txBody>
          <a:bodyPr/>
          <a:lstStyle/>
          <a:p>
            <a:r>
              <a:rPr lang="ru-RU" sz="4000" b="1"/>
              <a:t>Значение метасимпатической нервной системы</a:t>
            </a:r>
          </a:p>
        </p:txBody>
      </p:sp>
      <p:sp>
        <p:nvSpPr>
          <p:cNvPr id="18435" name="Rectangle 3"/>
          <p:cNvSpPr>
            <a:spLocks noGrp="1" noChangeArrowheads="1"/>
          </p:cNvSpPr>
          <p:nvPr>
            <p:ph type="body" idx="4294967295"/>
          </p:nvPr>
        </p:nvSpPr>
        <p:spPr>
          <a:xfrm>
            <a:off x="250825" y="1025525"/>
            <a:ext cx="8893175" cy="5832475"/>
          </a:xfrm>
        </p:spPr>
        <p:txBody>
          <a:bodyPr/>
          <a:lstStyle/>
          <a:p>
            <a:pPr>
              <a:buFont typeface="Wingdings" pitchFamily="2" charset="2"/>
              <a:buNone/>
            </a:pPr>
            <a:r>
              <a:rPr lang="ru-RU" b="1"/>
              <a:t> </a:t>
            </a:r>
            <a:r>
              <a:rPr lang="ru-RU"/>
              <a:t>		</a:t>
            </a:r>
            <a:r>
              <a:rPr lang="ru-RU" sz="2400" b="1"/>
              <a:t>Метасимпатическая нервная система образует местные рефлекторные реакции и включает в себя все компоненты рефлекторных дуг. Благодаря метасимпатической нервной системе внутренние органы могут работать без участия центральной нервной системы. Для изучения метасимпатической нервной системы брали изолированное сердце. В правое предсердие вводили баллон с воздухом - растяжение предсердия - приводило к увеличению частоты сердечных сокращений. Внутреннюю поверхность сердца обработали анестетиком и повторили эксперимент - работа сердца не изменялась. Таким образом, внутри сердца есть рефлекторные дуги. </a:t>
            </a:r>
          </a:p>
          <a:p>
            <a:pPr>
              <a:buFont typeface="Wingdings" pitchFamily="2" charset="2"/>
              <a:buNone/>
            </a:pPr>
            <a:r>
              <a:rPr lang="ru-RU" sz="2400"/>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8435">
                                            <p:txEl>
                                              <p:pRg st="0" end="0"/>
                                            </p:txEl>
                                          </p:spTgt>
                                        </p:tgtEl>
                                        <p:attrNameLst>
                                          <p:attrName>style.visibility</p:attrName>
                                        </p:attrNameLst>
                                      </p:cBhvr>
                                      <p:to>
                                        <p:strVal val="visible"/>
                                      </p:to>
                                    </p:set>
                                    <p:anim calcmode="lin" valueType="num">
                                      <p:cBhvr>
                                        <p:cTn id="12" dur="500" fill="hold"/>
                                        <p:tgtEl>
                                          <p:spTgt spid="1843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43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843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43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843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8435">
                                            <p:txEl>
                                              <p:pRg st="1" end="1"/>
                                            </p:txEl>
                                          </p:spTgt>
                                        </p:tgtEl>
                                        <p:attrNameLst>
                                          <p:attrName>style.visibility</p:attrName>
                                        </p:attrNameLst>
                                      </p:cBhvr>
                                      <p:to>
                                        <p:strVal val="visible"/>
                                      </p:to>
                                    </p:set>
                                    <p:anim calcmode="lin" valueType="num">
                                      <p:cBhvr>
                                        <p:cTn id="21" dur="500" fill="hold"/>
                                        <p:tgtEl>
                                          <p:spTgt spid="1843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8435">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843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843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457200" y="620713"/>
            <a:ext cx="8229600" cy="5475287"/>
          </a:xfrm>
        </p:spPr>
        <p:txBody>
          <a:bodyPr/>
          <a:lstStyle/>
          <a:p>
            <a:pPr>
              <a:lnSpc>
                <a:spcPct val="90000"/>
              </a:lnSpc>
              <a:buFont typeface="Wingdings" pitchFamily="2" charset="2"/>
              <a:buNone/>
            </a:pPr>
            <a:r>
              <a:rPr lang="ru-RU" sz="2800"/>
              <a:t>		Метасимпатическая нервная система обеспечивает передачу возбуждения с эсктраорганной нервной системы на ткань органа - таким образом метасимпатическая нервная система посредник между симпатической нервной системой (парасимпатической нервной системой) и тканью органа. Чаще на метасимпатическую нервную систему образует синапсы парасимпатическая нервная система, чем симпатическая нервная система. </a:t>
            </a:r>
          </a:p>
          <a:p>
            <a:pPr>
              <a:lnSpc>
                <a:spcPct val="90000"/>
              </a:lnSpc>
              <a:buFont typeface="Wingdings" pitchFamily="2" charset="2"/>
              <a:buNone/>
            </a:pPr>
            <a:r>
              <a:rPr lang="ru-RU" sz="2800"/>
              <a:t>		Метасимпатическая нервная система регулирует органный кровоток. </a:t>
            </a:r>
          </a:p>
          <a:p>
            <a:pPr>
              <a:lnSpc>
                <a:spcPct val="90000"/>
              </a:lnSpc>
            </a:pPr>
            <a:endParaRPr lang="ru-RU"/>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500" fill="hold"/>
                                        <p:tgtEl>
                                          <p:spTgt spid="194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45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4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4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45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9459">
                                            <p:txEl>
                                              <p:pRg st="1" end="1"/>
                                            </p:txEl>
                                          </p:spTgt>
                                        </p:tgtEl>
                                        <p:attrNameLst>
                                          <p:attrName>style.visibility</p:attrName>
                                        </p:attrNameLst>
                                      </p:cBhvr>
                                      <p:to>
                                        <p:strVal val="visible"/>
                                      </p:to>
                                    </p:set>
                                    <p:anim calcmode="lin" valueType="num">
                                      <p:cBhvr>
                                        <p:cTn id="16" dur="500" fill="hold"/>
                                        <p:tgtEl>
                                          <p:spTgt spid="1945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459">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945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45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idx="4294967295"/>
          </p:nvPr>
        </p:nvSpPr>
        <p:spPr>
          <a:xfrm>
            <a:off x="373921" y="311869"/>
            <a:ext cx="8531488" cy="6310462"/>
          </a:xfrm>
          <a:noFill/>
          <a:ln w="6350" cap="rnd"/>
        </p:spPr>
        <p:txBody>
          <a:bodyPr anchor="b">
            <a:normAutofit fontScale="90000"/>
          </a:bodyPr>
          <a:lstStyle/>
          <a:p>
            <a:pPr algn="l" fontAlgn="auto">
              <a:spcAft>
                <a:spcPts val="0"/>
              </a:spcAft>
              <a:defRPr/>
            </a:pPr>
            <a:r>
              <a:rPr lang="ru-RU" sz="20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a:t>
            </a:r>
            <a:r>
              <a:rPr lang="ru-RU" sz="2200" b="1"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Резюме.</a:t>
            </a:r>
            <a:br>
              <a:rPr lang="ru-RU" sz="2200" b="1"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br>
            <a:r>
              <a:rPr lang="ru-RU" sz="2200" b="1"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Постоянство внутренней среды организма является гарантом его свободной деятельности. Быстрое восстановление смещённых гомеостатических констант осуществляет вегетативная нервная система. Она способна также предупреждать возможные сдвиги гомеостаза, связанные с изменением внешней среды. Два </a:t>
            </a:r>
            <a:r>
              <a:rPr lang="ru-RU" sz="2200" b="1" kern="1200" spc="-100" dirty="0" err="1">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отлела</a:t>
            </a:r>
            <a:r>
              <a:rPr lang="ru-RU" sz="2200" b="1"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вегетативной нервной системы одновременно </a:t>
            </a:r>
            <a:r>
              <a:rPr lang="ru-RU" sz="2200" b="1" kern="1200" spc="-100" dirty="0" err="1">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контралируют</a:t>
            </a:r>
            <a:r>
              <a:rPr lang="ru-RU" sz="2200" b="1"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деятельность большинства внутренних органов, оказывая на них противоположное влияние. Повышение тонуса симпатических центров проявляется </a:t>
            </a:r>
            <a:r>
              <a:rPr lang="ru-RU" sz="2200" b="1" kern="1200" spc="-100" dirty="0" err="1">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эрготропными</a:t>
            </a:r>
            <a:r>
              <a:rPr lang="ru-RU" sz="2200" b="1"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реакциями, а повышение парасимпатического тонуса – </a:t>
            </a:r>
            <a:r>
              <a:rPr lang="ru-RU" sz="2200" b="1" kern="1200" spc="-100" dirty="0" err="1">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трофотропными</a:t>
            </a:r>
            <a:r>
              <a:rPr lang="ru-RU" sz="2200" b="1"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Активность вегетативных центров координирует гипоталамус, он согласует их деятельность с работой мышц, эмоциональными реакциями и поведением. Гипоталамус взаимодействует с </a:t>
            </a:r>
            <a:r>
              <a:rPr lang="ru-RU" sz="2200" b="1" kern="1200" spc="-100" dirty="0" err="1">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лимбической</a:t>
            </a:r>
            <a:r>
              <a:rPr lang="ru-RU" sz="2200" b="1"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системой мозга, ретикулярной формацией и корой больших полушарий. Вегетативные механизмы регуляции играют главную роль в осуществлении жизненно важных функций кровообращения и дыхания.</a:t>
            </a:r>
          </a:p>
        </p:txBody>
      </p:sp>
    </p:spTree>
    <p:custDataLst>
      <p:tags r:id="rId1"/>
    </p:custData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diamond(in)">
                                      <p:cBhvr>
                                        <p:cTn id="7" dur="2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4294967295"/>
          </p:nvPr>
        </p:nvSpPr>
        <p:spPr>
          <a:xfrm>
            <a:off x="0" y="620713"/>
            <a:ext cx="8820150" cy="4824412"/>
          </a:xfrm>
        </p:spPr>
        <p:txBody>
          <a:bodyPr/>
          <a:lstStyle/>
          <a:p>
            <a:pPr algn="ctr">
              <a:buFont typeface="Wingdings" pitchFamily="2" charset="2"/>
              <a:buNone/>
            </a:pPr>
            <a:r>
              <a:rPr lang="ru-RU" sz="2800"/>
              <a:t>		На постсинаптической мембране ацетилхолин связывается с М-холинорецепторами нескольких типов, что и определяет различия в характере реакций органов на этот медиатор.</a:t>
            </a:r>
          </a:p>
          <a:p>
            <a:pPr>
              <a:buFont typeface="Wingdings" pitchFamily="2" charset="2"/>
              <a:buNone/>
            </a:pPr>
            <a:r>
              <a:rPr lang="ru-RU" sz="2800" b="1"/>
              <a:t>М</a:t>
            </a:r>
            <a:r>
              <a:rPr lang="ru-RU" sz="1600" b="1"/>
              <a:t>1 – </a:t>
            </a:r>
            <a:r>
              <a:rPr lang="ru-RU" sz="2400" b="1"/>
              <a:t>холинорецепторы</a:t>
            </a:r>
            <a:r>
              <a:rPr lang="ru-RU" sz="2400"/>
              <a:t> – в вегетативных ганглиях и ЦНС</a:t>
            </a:r>
          </a:p>
          <a:p>
            <a:pPr>
              <a:buFont typeface="Wingdings" pitchFamily="2" charset="2"/>
              <a:buNone/>
            </a:pPr>
            <a:r>
              <a:rPr lang="ru-RU" sz="2400" b="1"/>
              <a:t>М</a:t>
            </a:r>
            <a:r>
              <a:rPr lang="ru-RU" sz="1600" b="1"/>
              <a:t>2</a:t>
            </a:r>
            <a:r>
              <a:rPr lang="ru-RU" sz="2400" b="1"/>
              <a:t>  - холинорецепторы</a:t>
            </a:r>
            <a:r>
              <a:rPr lang="ru-RU" sz="2400"/>
              <a:t> – в сердце, гладких мышцах ЖКТ</a:t>
            </a:r>
          </a:p>
          <a:p>
            <a:pPr>
              <a:buFont typeface="Wingdings" pitchFamily="2" charset="2"/>
              <a:buNone/>
            </a:pPr>
            <a:r>
              <a:rPr lang="ru-RU" sz="2400" b="1"/>
              <a:t>М</a:t>
            </a:r>
            <a:r>
              <a:rPr lang="ru-RU" sz="1800" b="1"/>
              <a:t>3</a:t>
            </a:r>
            <a:r>
              <a:rPr lang="ru-RU" sz="2400" b="1"/>
              <a:t>  - холинорецепторы-</a:t>
            </a:r>
            <a:r>
              <a:rPr lang="ru-RU" sz="2400"/>
              <a:t> в гладких мышцах, в большинстве экзокринных желез</a:t>
            </a:r>
          </a:p>
          <a:p>
            <a:pPr>
              <a:buFont typeface="Wingdings" pitchFamily="2" charset="2"/>
              <a:buNone/>
            </a:pPr>
            <a:r>
              <a:rPr lang="ru-RU" sz="2400" b="1"/>
              <a:t>М</a:t>
            </a:r>
            <a:r>
              <a:rPr lang="ru-RU" sz="1800" b="1"/>
              <a:t>4</a:t>
            </a:r>
            <a:r>
              <a:rPr lang="ru-RU" sz="2400" b="1"/>
              <a:t>  - холинорецепторы</a:t>
            </a:r>
            <a:r>
              <a:rPr lang="ru-RU" sz="2400"/>
              <a:t> изучены мало</a:t>
            </a:r>
            <a:endParaRPr lang="ru-RU" sz="28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500" fill="hold"/>
                                        <p:tgtEl>
                                          <p:spTgt spid="6349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349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349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349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3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lstStyle/>
          <a:p>
            <a:r>
              <a:rPr lang="ru-RU" dirty="0" smtClean="0"/>
              <a:t>Симпатический отдел</a:t>
            </a:r>
            <a:endParaRPr lang="ru-RU" dirty="0"/>
          </a:p>
        </p:txBody>
      </p:sp>
      <p:sp>
        <p:nvSpPr>
          <p:cNvPr id="3" name="Содержимое 2"/>
          <p:cNvSpPr>
            <a:spLocks noGrp="1"/>
          </p:cNvSpPr>
          <p:nvPr>
            <p:ph idx="1"/>
          </p:nvPr>
        </p:nvSpPr>
        <p:spPr>
          <a:xfrm>
            <a:off x="5500694" y="1571612"/>
            <a:ext cx="3471858" cy="4530725"/>
          </a:xfrm>
        </p:spPr>
        <p:txBody>
          <a:bodyPr/>
          <a:lstStyle/>
          <a:p>
            <a:r>
              <a:rPr lang="ru-RU" dirty="0" smtClean="0"/>
              <a:t>От </a:t>
            </a:r>
            <a:r>
              <a:rPr lang="en-US" dirty="0" smtClean="0"/>
              <a:t>I-II </a:t>
            </a:r>
            <a:r>
              <a:rPr lang="ru-RU" dirty="0" smtClean="0"/>
              <a:t>грудных сегментов </a:t>
            </a:r>
          </a:p>
          <a:p>
            <a:r>
              <a:rPr lang="ru-RU" dirty="0" smtClean="0"/>
              <a:t>до </a:t>
            </a:r>
            <a:r>
              <a:rPr lang="en-US" dirty="0" smtClean="0"/>
              <a:t>II-IV </a:t>
            </a:r>
            <a:r>
              <a:rPr lang="ru-RU" dirty="0" smtClean="0"/>
              <a:t>поясничных</a:t>
            </a:r>
            <a:endParaRPr lang="ru-RU" dirty="0"/>
          </a:p>
        </p:txBody>
      </p:sp>
      <p:pic>
        <p:nvPicPr>
          <p:cNvPr id="4" name="Picture 4" descr="http://academic.kellogg.cc.mi.us/herbrandsonc/bio201_McKinley/f18-6_overview_of_sympa_c.jpg"/>
          <p:cNvPicPr>
            <a:picLocks noChangeAspect="1" noChangeArrowheads="1"/>
          </p:cNvPicPr>
          <p:nvPr/>
        </p:nvPicPr>
        <p:blipFill>
          <a:blip r:embed="rId2">
            <a:lum bright="-10000" contrast="30000"/>
          </a:blip>
          <a:srcRect/>
          <a:stretch>
            <a:fillRect/>
          </a:stretch>
        </p:blipFill>
        <p:spPr bwMode="auto">
          <a:xfrm>
            <a:off x="-32" y="911817"/>
            <a:ext cx="5143536" cy="59462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title" idx="4294967295"/>
          </p:nvPr>
        </p:nvSpPr>
        <p:spPr>
          <a:xfrm>
            <a:off x="0" y="0"/>
            <a:ext cx="9144000" cy="1079500"/>
          </a:xfrm>
          <a:solidFill>
            <a:schemeClr val="bg2"/>
          </a:solidFill>
          <a:ln>
            <a:solidFill>
              <a:schemeClr val="tx1"/>
            </a:solidFill>
          </a:ln>
        </p:spPr>
        <p:txBody>
          <a:bodyPr/>
          <a:lstStyle/>
          <a:p>
            <a:r>
              <a:rPr lang="ru-RU" sz="3200"/>
              <a:t>Эвристическая модель организации энтеральной нервной системы</a:t>
            </a:r>
            <a:r>
              <a:rPr lang="ru-RU" sz="4000"/>
              <a:t> </a:t>
            </a:r>
          </a:p>
        </p:txBody>
      </p:sp>
      <p:pic>
        <p:nvPicPr>
          <p:cNvPr id="55300" name="Picture 4"/>
          <p:cNvPicPr>
            <a:picLocks noGrp="1" noChangeAspect="1" noChangeArrowheads="1"/>
          </p:cNvPicPr>
          <p:nvPr>
            <p:ph idx="4294967295"/>
          </p:nvPr>
        </p:nvPicPr>
        <p:blipFill>
          <a:blip r:embed="rId3"/>
          <a:srcRect/>
          <a:stretch>
            <a:fillRect/>
          </a:stretch>
        </p:blipFill>
        <p:spPr>
          <a:xfrm>
            <a:off x="0" y="1096963"/>
            <a:ext cx="9144000" cy="5761037"/>
          </a:xfr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box(in)">
                                      <p:cBhvr>
                                        <p:cTn id="7" dur="500"/>
                                        <p:tgtEl>
                                          <p:spTgt spid="553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5300"/>
                                        </p:tgtEl>
                                        <p:attrNameLst>
                                          <p:attrName>style.visibility</p:attrName>
                                        </p:attrNameLst>
                                      </p:cBhvr>
                                      <p:to>
                                        <p:strVal val="visible"/>
                                      </p:to>
                                    </p:set>
                                    <p:animEffect transition="in" filter="blinds(horizontal)">
                                      <p:cBhvr>
                                        <p:cTn id="12"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Центральный аппарат</a:t>
            </a:r>
            <a:endParaRPr lang="ru-RU" dirty="0"/>
          </a:p>
        </p:txBody>
      </p:sp>
      <p:sp>
        <p:nvSpPr>
          <p:cNvPr id="3" name="Содержимое 2"/>
          <p:cNvSpPr>
            <a:spLocks noGrp="1"/>
          </p:cNvSpPr>
          <p:nvPr>
            <p:ph idx="1"/>
          </p:nvPr>
        </p:nvSpPr>
        <p:spPr>
          <a:xfrm>
            <a:off x="4714876" y="1600200"/>
            <a:ext cx="3971924" cy="4530725"/>
          </a:xfrm>
        </p:spPr>
        <p:txBody>
          <a:bodyPr/>
          <a:lstStyle/>
          <a:p>
            <a:r>
              <a:rPr lang="ru-RU" dirty="0" smtClean="0"/>
              <a:t>Симпатическое ядро бокового рога серого вещества спинного мозга</a:t>
            </a:r>
            <a:endParaRPr lang="ru-RU" dirty="0"/>
          </a:p>
        </p:txBody>
      </p:sp>
      <p:pic>
        <p:nvPicPr>
          <p:cNvPr id="172034" name="Picture 2" descr="http://tryphonov.narod.ru/tryphonov2/pic2/veget1.jpg"/>
          <p:cNvPicPr>
            <a:picLocks noChangeAspect="1" noChangeArrowheads="1"/>
          </p:cNvPicPr>
          <p:nvPr/>
        </p:nvPicPr>
        <p:blipFill>
          <a:blip r:embed="rId2"/>
          <a:srcRect/>
          <a:stretch>
            <a:fillRect/>
          </a:stretch>
        </p:blipFill>
        <p:spPr bwMode="auto">
          <a:xfrm>
            <a:off x="0" y="1571612"/>
            <a:ext cx="4552950" cy="35147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dirty="0" smtClean="0"/>
              <a:t>Парасимпатический отдел</a:t>
            </a:r>
            <a:endParaRPr lang="ru-RU" dirty="0"/>
          </a:p>
        </p:txBody>
      </p:sp>
      <p:sp>
        <p:nvSpPr>
          <p:cNvPr id="3" name="Содержимое 2"/>
          <p:cNvSpPr>
            <a:spLocks noGrp="1"/>
          </p:cNvSpPr>
          <p:nvPr>
            <p:ph idx="1"/>
          </p:nvPr>
        </p:nvSpPr>
        <p:spPr>
          <a:xfrm>
            <a:off x="5715008" y="1600200"/>
            <a:ext cx="3214710" cy="4530725"/>
          </a:xfrm>
        </p:spPr>
        <p:txBody>
          <a:bodyPr/>
          <a:lstStyle/>
          <a:p>
            <a:r>
              <a:rPr lang="ru-RU" sz="2800" dirty="0" smtClean="0"/>
              <a:t>Ствол мозга (продолговатый</a:t>
            </a:r>
            <a:r>
              <a:rPr lang="en-US" sz="2800" dirty="0" smtClean="0"/>
              <a:t> - VII, IX, X </a:t>
            </a:r>
            <a:endParaRPr lang="ru-RU" sz="2800" dirty="0" smtClean="0"/>
          </a:p>
          <a:p>
            <a:pPr>
              <a:buNone/>
            </a:pPr>
            <a:r>
              <a:rPr lang="ru-RU" sz="2800" dirty="0" smtClean="0"/>
              <a:t>средний мозг</a:t>
            </a:r>
            <a:r>
              <a:rPr lang="en-US" sz="2800" dirty="0" smtClean="0"/>
              <a:t> - III</a:t>
            </a:r>
            <a:r>
              <a:rPr lang="ru-RU" sz="2800" dirty="0" smtClean="0"/>
              <a:t>)</a:t>
            </a:r>
          </a:p>
          <a:p>
            <a:r>
              <a:rPr lang="ru-RU" sz="2800" dirty="0" smtClean="0"/>
              <a:t>Крестцовые сегменты спинного мозга</a:t>
            </a:r>
          </a:p>
          <a:p>
            <a:pPr>
              <a:buNone/>
            </a:pPr>
            <a:endParaRPr lang="ru-RU" sz="2800" dirty="0"/>
          </a:p>
        </p:txBody>
      </p:sp>
      <p:pic>
        <p:nvPicPr>
          <p:cNvPr id="4" name="Picture 2" descr="http://academic.kellogg.cc.mi.us/herbrandsonc/bio201_McKinley/f18-5_overview_of_paras_c.jpg"/>
          <p:cNvPicPr>
            <a:picLocks noChangeAspect="1" noChangeArrowheads="1"/>
          </p:cNvPicPr>
          <p:nvPr/>
        </p:nvPicPr>
        <p:blipFill>
          <a:blip r:embed="rId2">
            <a:lum bright="-10000" contrast="30000"/>
          </a:blip>
          <a:srcRect/>
          <a:stretch>
            <a:fillRect/>
          </a:stretch>
        </p:blipFill>
        <p:spPr bwMode="auto">
          <a:xfrm>
            <a:off x="0" y="928669"/>
            <a:ext cx="4556990" cy="59293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500" dirty="0" smtClean="0"/>
              <a:t>Особенности эфферентного пути</a:t>
            </a:r>
            <a:endParaRPr lang="ru-RU" sz="3500" dirty="0"/>
          </a:p>
        </p:txBody>
      </p:sp>
      <p:sp>
        <p:nvSpPr>
          <p:cNvPr id="3" name="Содержимое 2"/>
          <p:cNvSpPr>
            <a:spLocks noGrp="1"/>
          </p:cNvSpPr>
          <p:nvPr>
            <p:ph idx="1"/>
          </p:nvPr>
        </p:nvSpPr>
        <p:spPr/>
        <p:txBody>
          <a:bodyPr/>
          <a:lstStyle/>
          <a:p>
            <a:r>
              <a:rPr lang="ru-RU" dirty="0" smtClean="0"/>
              <a:t>Включает в себя 2 нейрона</a:t>
            </a:r>
          </a:p>
          <a:p>
            <a:pPr lvl="1"/>
            <a:r>
              <a:rPr lang="ru-RU" dirty="0" smtClean="0"/>
              <a:t>1-й нейрон в указанных выше отделах ЦНС</a:t>
            </a:r>
          </a:p>
          <a:p>
            <a:pPr lvl="1"/>
            <a:r>
              <a:rPr lang="ru-RU" dirty="0" smtClean="0"/>
              <a:t>2-й нейрон в вегетативном ганглии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8229600" cy="3929090"/>
          </a:xfrm>
        </p:spPr>
        <p:txBody>
          <a:bodyPr/>
          <a:lstStyle/>
          <a:p>
            <a:r>
              <a:rPr lang="ru-RU" dirty="0" smtClean="0"/>
              <a:t>Рефлекторный путь вегетативного рефлекса</a:t>
            </a:r>
            <a:endParaRPr lang="ru-RU"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10.xml><?xml version="1.0" encoding="utf-8"?>
<p:tagLst xmlns:a="http://schemas.openxmlformats.org/drawingml/2006/main" xmlns:r="http://schemas.openxmlformats.org/officeDocument/2006/relationships" xmlns:p="http://schemas.openxmlformats.org/presentationml/2006/main">
  <p:tag name="TIMING" val="|0.5|0.9|6.6"/>
</p:tagLst>
</file>

<file path=ppt/tags/tag11.xml><?xml version="1.0" encoding="utf-8"?>
<p:tagLst xmlns:a="http://schemas.openxmlformats.org/drawingml/2006/main" xmlns:r="http://schemas.openxmlformats.org/officeDocument/2006/relationships" xmlns:p="http://schemas.openxmlformats.org/presentationml/2006/main">
  <p:tag name="TIMING" val="|2.3"/>
</p:tagLst>
</file>

<file path=ppt/tags/tag12.xml><?xml version="1.0" encoding="utf-8"?>
<p:tagLst xmlns:a="http://schemas.openxmlformats.org/drawingml/2006/main" xmlns:r="http://schemas.openxmlformats.org/officeDocument/2006/relationships" xmlns:p="http://schemas.openxmlformats.org/presentationml/2006/main">
  <p:tag name="TIMING" val="|0.8|0.9|35.7"/>
</p:tagLst>
</file>

<file path=ppt/tags/tag13.xml><?xml version="1.0" encoding="utf-8"?>
<p:tagLst xmlns:a="http://schemas.openxmlformats.org/drawingml/2006/main" xmlns:r="http://schemas.openxmlformats.org/officeDocument/2006/relationships" xmlns:p="http://schemas.openxmlformats.org/presentationml/2006/main">
  <p:tag name="TIMING" val="|0.4|19.2"/>
</p:tagLst>
</file>

<file path=ppt/tags/tag14.xml><?xml version="1.0" encoding="utf-8"?>
<p:tagLst xmlns:a="http://schemas.openxmlformats.org/drawingml/2006/main" xmlns:r="http://schemas.openxmlformats.org/officeDocument/2006/relationships" xmlns:p="http://schemas.openxmlformats.org/presentationml/2006/main">
  <p:tag name="TIMING" val="|0.5"/>
</p:tagLst>
</file>

<file path=ppt/tags/tag15.xml><?xml version="1.0" encoding="utf-8"?>
<p:tagLst xmlns:a="http://schemas.openxmlformats.org/drawingml/2006/main" xmlns:r="http://schemas.openxmlformats.org/officeDocument/2006/relationships" xmlns:p="http://schemas.openxmlformats.org/presentationml/2006/main">
  <p:tag name="TIMING" val="|0.4"/>
</p:tagLst>
</file>

<file path=ppt/tags/tag16.xml><?xml version="1.0" encoding="utf-8"?>
<p:tagLst xmlns:a="http://schemas.openxmlformats.org/drawingml/2006/main" xmlns:r="http://schemas.openxmlformats.org/officeDocument/2006/relationships" xmlns:p="http://schemas.openxmlformats.org/presentationml/2006/main">
  <p:tag name="TIMING" val="|0.7|1.8"/>
</p:tagLst>
</file>

<file path=ppt/tags/tag2.xml><?xml version="1.0" encoding="utf-8"?>
<p:tagLst xmlns:a="http://schemas.openxmlformats.org/drawingml/2006/main" xmlns:r="http://schemas.openxmlformats.org/officeDocument/2006/relationships" xmlns:p="http://schemas.openxmlformats.org/presentationml/2006/main">
  <p:tag name="TIMING" val="|1.4|2.1|5.3|6.9|5.3|3.6"/>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0.6|2.4"/>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ags/tag6.xml><?xml version="1.0" encoding="utf-8"?>
<p:tagLst xmlns:a="http://schemas.openxmlformats.org/drawingml/2006/main" xmlns:r="http://schemas.openxmlformats.org/officeDocument/2006/relationships" xmlns:p="http://schemas.openxmlformats.org/presentationml/2006/main">
  <p:tag name="TIMING" val="|2.1"/>
</p:tagLst>
</file>

<file path=ppt/tags/tag7.xml><?xml version="1.0" encoding="utf-8"?>
<p:tagLst xmlns:a="http://schemas.openxmlformats.org/drawingml/2006/main" xmlns:r="http://schemas.openxmlformats.org/officeDocument/2006/relationships" xmlns:p="http://schemas.openxmlformats.org/presentationml/2006/main">
  <p:tag name="TIMING" val="|2.8|1.2"/>
</p:tagLst>
</file>

<file path=ppt/tags/tag8.xml><?xml version="1.0" encoding="utf-8"?>
<p:tagLst xmlns:a="http://schemas.openxmlformats.org/drawingml/2006/main" xmlns:r="http://schemas.openxmlformats.org/officeDocument/2006/relationships" xmlns:p="http://schemas.openxmlformats.org/presentationml/2006/main">
  <p:tag name="TIMING" val="|0.2|0.8|2.7|1.5|4.3|4.1|2.8|6.5|5.7"/>
</p:tagLst>
</file>

<file path=ppt/tags/tag9.xml><?xml version="1.0" encoding="utf-8"?>
<p:tagLst xmlns:a="http://schemas.openxmlformats.org/drawingml/2006/main" xmlns:r="http://schemas.openxmlformats.org/officeDocument/2006/relationships" xmlns:p="http://schemas.openxmlformats.org/presentationml/2006/main">
  <p:tag name="TIMING" val="|0.7|6|1.2|3.6|1.7|3.8|4.2|3.5|2.6|6"/>
</p:tagLst>
</file>

<file path=ppt/theme/theme1.xml><?xml version="1.0" encoding="utf-8"?>
<a:theme xmlns:a="http://schemas.openxmlformats.org/drawingml/2006/main" name="default">
  <a:themeElements>
    <a:clrScheme name="default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default">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default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default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default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default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default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default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default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default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2546</TotalTime>
  <Words>1379</Words>
  <Application>Microsoft PowerPoint</Application>
  <PresentationFormat>Экран (4:3)</PresentationFormat>
  <Paragraphs>390</Paragraphs>
  <Slides>50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default</vt:lpstr>
      <vt:lpstr>Слайд 1</vt:lpstr>
      <vt:lpstr>Слайд 2</vt:lpstr>
      <vt:lpstr>Слайд 3</vt:lpstr>
      <vt:lpstr>Отделы вегетативной нервной системы</vt:lpstr>
      <vt:lpstr>Симпатический отдел</vt:lpstr>
      <vt:lpstr>Центральный аппарат</vt:lpstr>
      <vt:lpstr>Парасимпатический отдел</vt:lpstr>
      <vt:lpstr>Особенности эфферентного пути</vt:lpstr>
      <vt:lpstr>Рефлекторный путь вегетативного рефлекса</vt:lpstr>
      <vt:lpstr>Слайд 10</vt:lpstr>
      <vt:lpstr>Слайд 11</vt:lpstr>
      <vt:lpstr>Сравнительная характеристика симпатического и парасимпатического отделов вегетативной нервной системы </vt:lpstr>
      <vt:lpstr>Слайд 13</vt:lpstr>
      <vt:lpstr>Классификация вегетативных рефлексов</vt:lpstr>
      <vt:lpstr>Классификация вегетативных рефлексов</vt:lpstr>
      <vt:lpstr>Классификация вегетативных рефлексов</vt:lpstr>
      <vt:lpstr>Отличие ВНС от соматического отдела нервной системы</vt:lpstr>
      <vt:lpstr>Функциональные различия вегетативной и соматической системы</vt:lpstr>
      <vt:lpstr>Функциональные различия вегетативной и соматической системы</vt:lpstr>
      <vt:lpstr>Функциональные различия вегетативной и соматической системы</vt:lpstr>
      <vt:lpstr>Слайд 21</vt:lpstr>
      <vt:lpstr>Слайд 22</vt:lpstr>
      <vt:lpstr>Медиаторы симпатического пути </vt:lpstr>
      <vt:lpstr>Холинорецепторы</vt:lpstr>
      <vt:lpstr>Слайд 25</vt:lpstr>
      <vt:lpstr>Возбуждение  М-холинорецепторов</vt:lpstr>
      <vt:lpstr>Адренорецепторы</vt:lpstr>
      <vt:lpstr>Катехоламины, взаимодействующие с адренорецепторами</vt:lpstr>
      <vt:lpstr>Характеристика α-адренорецепторов</vt:lpstr>
      <vt:lpstr>Слайд 30</vt:lpstr>
      <vt:lpstr>Медиаторы парасиматического пути </vt:lpstr>
      <vt:lpstr>Слайд 32</vt:lpstr>
      <vt:lpstr>Регуляция секреции медиатора</vt:lpstr>
      <vt:lpstr>Регуляция секреции медиатора</vt:lpstr>
      <vt:lpstr>Физиологическое значение</vt:lpstr>
      <vt:lpstr>Метасимпатический отдел ВНС</vt:lpstr>
      <vt:lpstr>Метасимпатический отдел</vt:lpstr>
      <vt:lpstr>Метасимпатический отдел</vt:lpstr>
      <vt:lpstr>Вегетативный ганглий</vt:lpstr>
      <vt:lpstr>Взаимодействие с гуморальными механизмами</vt:lpstr>
      <vt:lpstr>Взаимодействие с гуморальными механизмами</vt:lpstr>
      <vt:lpstr>Слайд 42</vt:lpstr>
      <vt:lpstr>Адаптационно-трофическая функция симпатического отдела ВНС</vt:lpstr>
      <vt:lpstr>Несмотря на то, что влияние симпатического и парасимпатического отделов оказывается противоположным, они действуют как синергисты, т.е. содружественно. При повышении тонуса одного из этих отделов синхронно снижается тонус другого это  означает, что физиологические сдвиги любой направленности обусловлены согласованными изменениями активности обоих отделов.</vt:lpstr>
      <vt:lpstr>Слайд 45</vt:lpstr>
      <vt:lpstr>Значение метасимпатической нервной системы</vt:lpstr>
      <vt:lpstr>Слайд 47</vt:lpstr>
      <vt:lpstr> Резюме.  Постоянство внутренней среды организма является гарантом его свободной деятельности. Быстрое восстановление смещённых гомеостатических констант осуществляет вегетативная нервная система. Она способна также предупреждать возможные сдвиги гомеостаза, связанные с изменением внешней среды. Два отлела вегетативной нервной системы одновременно контралируют деятельность большинства внутренних органов, оказывая на них противоположное влияние. Повышение тонуса симпатических центров проявляется эрготропными реакциями, а повышение парасимпатического тонуса – трофотропными. Активность вегетативных центров координирует гипоталамус, он согласует их деятельность с работой мышц, эмоциональными реакциями и поведением. Гипоталамус взаимодействует с лимбической системой мозга, ретикулярной формацией и корой больших полушарий. Вегетативные механизмы регуляции играют главную роль в осуществлении жизненно важных функций кровообращения и дыхания.</vt:lpstr>
      <vt:lpstr>Слайд 49</vt:lpstr>
      <vt:lpstr>Эвристическая модель организации энтеральной нервной системы </vt:lpstr>
    </vt:vector>
  </TitlesOfParts>
  <Company>-= none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ГОУ ВПО ОрГМА Росздрава Кафедра Нормальной Физиологии</dc:title>
  <dc:creator>Admin</dc:creator>
  <cp:lastModifiedBy>Лаборатория</cp:lastModifiedBy>
  <cp:revision>219</cp:revision>
  <cp:lastPrinted>1601-01-01T00:00:00Z</cp:lastPrinted>
  <dcterms:created xsi:type="dcterms:W3CDTF">2009-04-22T05:31:54Z</dcterms:created>
  <dcterms:modified xsi:type="dcterms:W3CDTF">2011-04-12T04:25:26Z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